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61" r:id="rId3"/>
    <p:sldId id="573" r:id="rId4"/>
    <p:sldId id="534" r:id="rId5"/>
    <p:sldId id="549" r:id="rId6"/>
    <p:sldId id="568" r:id="rId7"/>
    <p:sldId id="574" r:id="rId8"/>
    <p:sldId id="581" r:id="rId9"/>
    <p:sldId id="575" r:id="rId10"/>
    <p:sldId id="576" r:id="rId11"/>
    <p:sldId id="577" r:id="rId12"/>
    <p:sldId id="578" r:id="rId13"/>
    <p:sldId id="579" r:id="rId14"/>
    <p:sldId id="580" r:id="rId15"/>
    <p:sldId id="569" r:id="rId16"/>
    <p:sldId id="570" r:id="rId1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15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5" Type="http://schemas.openxmlformats.org/officeDocument/2006/relationships/image" Target="../media/image14.jpeg"/><Relationship Id="rId10" Type="http://schemas.openxmlformats.org/officeDocument/2006/relationships/image" Target="../media/image9.png"/><Relationship Id="rId4" Type="http://schemas.openxmlformats.org/officeDocument/2006/relationships/image" Target="../media/image3.emf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jpeg"/><Relationship Id="rId7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10" Type="http://schemas.openxmlformats.org/officeDocument/2006/relationships/image" Target="../media/image3.emf"/><Relationship Id="rId4" Type="http://schemas.openxmlformats.org/officeDocument/2006/relationships/image" Target="../media/image15.jpe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679171" y="3773979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43246" y="3100646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j-ea"/>
                <a:ea typeface="+mj-ea"/>
              </a:rPr>
              <a:t>AI </a:t>
            </a:r>
            <a:r>
              <a:rPr lang="ko-KR" altLang="en-US" sz="2800" b="1" dirty="0" smtClean="0">
                <a:latin typeface="+mj-ea"/>
                <a:ea typeface="+mj-ea"/>
              </a:rPr>
              <a:t>기반의 차세대 의료진단시스템 구축 연구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24397" y="4293425"/>
            <a:ext cx="231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20211224</a:t>
            </a:r>
            <a:endParaRPr lang="en-US" altLang="ko-KR" sz="1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880656" y="3924093"/>
            <a:ext cx="131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  <a:ea typeface="+mj-ea"/>
              </a:rPr>
              <a:t>정기 회의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7129" y="361500"/>
            <a:ext cx="3384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+mj-ea"/>
                <a:ea typeface="+mj-ea"/>
              </a:rPr>
              <a:t>1</a:t>
            </a:r>
            <a:r>
              <a:rPr lang="ko-KR" altLang="en-US" sz="1400" b="1" dirty="0" smtClean="0">
                <a:latin typeface="+mj-ea"/>
                <a:ea typeface="+mj-ea"/>
              </a:rPr>
              <a:t>차년도 </a:t>
            </a:r>
            <a:r>
              <a:rPr lang="en-US" altLang="ko-KR" sz="1400" b="1" dirty="0" smtClean="0">
                <a:latin typeface="+mj-ea"/>
                <a:ea typeface="+mj-ea"/>
              </a:rPr>
              <a:t>(2021.03-2022.02)</a:t>
            </a:r>
            <a:endParaRPr lang="ko-KR" altLang="en-US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0692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</a:rPr>
              <a:t>데이터 업데이트 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155575" y="550810"/>
            <a:ext cx="7480425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추가 데이터 </a:t>
            </a:r>
            <a:r>
              <a:rPr lang="en-US" altLang="ko-KR" sz="1400" b="1" u="sng" dirty="0" smtClean="0"/>
              <a:t>: </a:t>
            </a:r>
            <a:r>
              <a:rPr lang="ko-KR" altLang="en-US" sz="1400" b="1" u="sng" dirty="0" smtClean="0"/>
              <a:t>데이터 특성</a:t>
            </a:r>
            <a:endParaRPr lang="en-US" altLang="ko-KR" sz="1400" b="1" u="sng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333412" y="1145594"/>
            <a:ext cx="2118776" cy="233345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72103" y="3875072"/>
            <a:ext cx="2332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2021S 0388416010101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4" y="2403183"/>
            <a:ext cx="4079925" cy="12812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75" y="1188956"/>
            <a:ext cx="4079925" cy="11108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33528">
            <a:off x="5333412" y="3684481"/>
            <a:ext cx="2812725" cy="303489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4338518"/>
            <a:ext cx="2815195" cy="251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0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</a:rPr>
              <a:t>데이터 업데이트 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155575" y="550810"/>
            <a:ext cx="7480425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추가 데이터 </a:t>
            </a:r>
            <a:r>
              <a:rPr lang="en-US" altLang="ko-KR" sz="1400" b="1" u="sng" dirty="0" smtClean="0"/>
              <a:t>: </a:t>
            </a:r>
            <a:r>
              <a:rPr lang="ko-KR" altLang="en-US" sz="1400" b="1" u="sng" dirty="0" smtClean="0"/>
              <a:t>데이터 특성</a:t>
            </a:r>
            <a:endParaRPr lang="en-US" altLang="ko-KR" sz="1400" b="1" u="sng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31171"/>
            <a:ext cx="7485462" cy="15958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34813" y="2250795"/>
            <a:ext cx="7414840" cy="18427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4433887"/>
            <a:ext cx="4152900" cy="3333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9407" y="3683692"/>
            <a:ext cx="2080749" cy="309693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74320" y="4767262"/>
            <a:ext cx="2332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2021S </a:t>
            </a:r>
            <a:r>
              <a:rPr lang="ko-KR" altLang="en-US" dirty="0" smtClean="0"/>
              <a:t>0398463030101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779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</a:rPr>
              <a:t>데이터 업데이트 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155575" y="550810"/>
            <a:ext cx="7480425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추가 데이터 </a:t>
            </a:r>
            <a:r>
              <a:rPr lang="en-US" altLang="ko-KR" sz="1400" b="1" u="sng" dirty="0" smtClean="0"/>
              <a:t>: </a:t>
            </a:r>
            <a:r>
              <a:rPr lang="ko-KR" altLang="en-US" sz="1400" b="1" u="sng" dirty="0" smtClean="0"/>
              <a:t>데이터 특성</a:t>
            </a:r>
            <a:endParaRPr lang="en-US" altLang="ko-KR" sz="1400" b="1" u="sng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3125"/>
            <a:ext cx="8344215" cy="176759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4701978"/>
            <a:ext cx="3145319" cy="215602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59" y="2950724"/>
            <a:ext cx="7971629" cy="15736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4011" y="5252771"/>
            <a:ext cx="414337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9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</a:rPr>
              <a:t>데이터 업데이트 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155575" y="550810"/>
            <a:ext cx="7480425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위 음성 데이터 특성 </a:t>
            </a:r>
            <a:r>
              <a:rPr lang="en-US" altLang="ko-KR" sz="1400" b="1" u="sng" dirty="0" smtClean="0"/>
              <a:t>(</a:t>
            </a:r>
            <a:r>
              <a:rPr lang="ko-KR" altLang="en-US" sz="1400" b="1" u="sng" dirty="0" smtClean="0"/>
              <a:t>대장</a:t>
            </a:r>
            <a:r>
              <a:rPr lang="en-US" altLang="ko-KR" sz="1400" b="1" u="sng" dirty="0" smtClean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/>
              <a:t>병변의</a:t>
            </a:r>
            <a:r>
              <a:rPr lang="ko-KR" altLang="en-US" sz="1400" dirty="0" smtClean="0"/>
              <a:t> 크기가 다소 작음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올해 지속적으로 언급된 사항</a:t>
            </a:r>
            <a:r>
              <a:rPr lang="en-US" altLang="ko-KR" sz="1400" dirty="0" smtClean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Prediction</a:t>
            </a:r>
            <a:r>
              <a:rPr lang="ko-KR" altLang="en-US" sz="1400" dirty="0" smtClean="0"/>
              <a:t>의 경향성이 </a:t>
            </a:r>
            <a:r>
              <a:rPr lang="en-US" altLang="ko-KR" sz="1400" dirty="0" smtClean="0"/>
              <a:t>D</a:t>
            </a:r>
            <a:r>
              <a:rPr lang="ko-KR" altLang="en-US" sz="1400" dirty="0" smtClean="0"/>
              <a:t>에 대해서</a:t>
            </a:r>
            <a:r>
              <a:rPr lang="en-US" altLang="ko-KR" sz="1400" dirty="0"/>
              <a:t> </a:t>
            </a:r>
            <a:r>
              <a:rPr lang="ko-KR" altLang="en-US" sz="1400" dirty="0" err="1" smtClean="0"/>
              <a:t>소극적임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/>
              <a:t>병변의</a:t>
            </a:r>
            <a:r>
              <a:rPr lang="ko-KR" altLang="en-US" sz="1400" dirty="0" smtClean="0"/>
              <a:t> 크기가 작고</a:t>
            </a:r>
            <a:r>
              <a:rPr lang="en-US" altLang="ko-KR" sz="1400" dirty="0" smtClean="0"/>
              <a:t>, prediction</a:t>
            </a:r>
            <a:r>
              <a:rPr lang="ko-KR" altLang="en-US" sz="1400" dirty="0" smtClean="0"/>
              <a:t>의 경향성이 소극적으로 생성 </a:t>
            </a:r>
            <a:r>
              <a:rPr lang="en-US" altLang="ko-KR" sz="1400" dirty="0" smtClean="0"/>
              <a:t>=&gt; N</a:t>
            </a:r>
            <a:r>
              <a:rPr lang="ko-KR" altLang="en-US" sz="1400" dirty="0" smtClean="0"/>
              <a:t>으로 판독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현재 모델은 주변부 정보를 기반으로 패치 </a:t>
            </a:r>
            <a:r>
              <a:rPr lang="en-US" altLang="ko-KR" sz="1400" dirty="0" smtClean="0"/>
              <a:t>prediction</a:t>
            </a:r>
            <a:r>
              <a:rPr lang="ko-KR" altLang="en-US" sz="1400" dirty="0" smtClean="0"/>
              <a:t>의 </a:t>
            </a:r>
            <a:r>
              <a:rPr lang="en-US" altLang="ko-KR" sz="1400" dirty="0" smtClean="0"/>
              <a:t>error</a:t>
            </a:r>
            <a:r>
              <a:rPr lang="ko-KR" altLang="en-US" sz="1400" dirty="0" smtClean="0"/>
              <a:t>를 보완하고 있음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기존 방식에서는 데이터 업데이트 만으로 해당 문제를 해결하는 것은 </a:t>
            </a:r>
            <a:r>
              <a:rPr lang="ko-KR" altLang="en-US" sz="1400" dirty="0" err="1" smtClean="0"/>
              <a:t>여려워보임</a:t>
            </a:r>
            <a:r>
              <a:rPr lang="en-US" altLang="ko-KR" sz="1400" dirty="0" smtClean="0"/>
              <a:t>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673" y="3529730"/>
            <a:ext cx="4280375" cy="2284565"/>
          </a:xfrm>
          <a:prstGeom prst="rect">
            <a:avLst/>
          </a:prstGeom>
          <a:ln>
            <a:solidFill>
              <a:srgbClr val="006600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4454584" y="5075764"/>
            <a:ext cx="593665" cy="3619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44" y="3533776"/>
            <a:ext cx="1662318" cy="227647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53348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</a:rPr>
              <a:t>데이터 업데이트 </a:t>
            </a:r>
            <a:r>
              <a:rPr lang="en-US" altLang="ko-KR" b="1" dirty="0" smtClean="0">
                <a:latin typeface="+mj-ea"/>
              </a:rPr>
              <a:t>– </a:t>
            </a:r>
            <a:r>
              <a:rPr lang="ko-KR" altLang="en-US" b="1" dirty="0" smtClean="0">
                <a:latin typeface="+mj-ea"/>
              </a:rPr>
              <a:t>이슈 대응의 방향성 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155575" y="550810"/>
            <a:ext cx="74804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위 음성 데이터 특성 </a:t>
            </a:r>
            <a:r>
              <a:rPr lang="en-US" altLang="ko-KR" sz="1400" b="1" u="sng" dirty="0" smtClean="0"/>
              <a:t>(</a:t>
            </a:r>
            <a:r>
              <a:rPr lang="ko-KR" altLang="en-US" sz="1400" b="1" u="sng" dirty="0" smtClean="0"/>
              <a:t>대장</a:t>
            </a:r>
            <a:r>
              <a:rPr lang="en-US" altLang="ko-KR" sz="1400" b="1" u="sng" dirty="0" smtClean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/>
              <a:t>병변의</a:t>
            </a:r>
            <a:r>
              <a:rPr lang="ko-KR" altLang="en-US" sz="1400" dirty="0" smtClean="0"/>
              <a:t> 크기가 다소 작음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올해 지속적으로 언급된 사항</a:t>
            </a:r>
            <a:r>
              <a:rPr lang="en-US" altLang="ko-KR" sz="1400" dirty="0" smtClean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작더라도 주요한 </a:t>
            </a:r>
            <a:r>
              <a:rPr lang="en-US" altLang="ko-KR" sz="1400" dirty="0" smtClean="0"/>
              <a:t>prediction</a:t>
            </a:r>
            <a:r>
              <a:rPr lang="ko-KR" altLang="en-US" sz="1400" dirty="0" smtClean="0"/>
              <a:t>을 </a:t>
            </a:r>
            <a:r>
              <a:rPr lang="ko-KR" altLang="en-US" sz="1400" dirty="0" err="1" smtClean="0"/>
              <a:t>선별할수</a:t>
            </a:r>
            <a:r>
              <a:rPr lang="ko-KR" altLang="en-US" sz="1400" dirty="0" smtClean="0"/>
              <a:t> 있어야함 </a:t>
            </a:r>
            <a:endParaRPr lang="en-US" altLang="ko-KR" sz="14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‘</a:t>
            </a:r>
            <a:r>
              <a:rPr lang="ko-KR" altLang="en-US" sz="1400" dirty="0" smtClean="0"/>
              <a:t>패치 분류기의 오류 예측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중요한 </a:t>
            </a:r>
            <a:r>
              <a:rPr lang="en-US" altLang="ko-KR" sz="1400" dirty="0" smtClean="0"/>
              <a:t>prediction’</a:t>
            </a:r>
            <a:r>
              <a:rPr lang="ko-KR" altLang="en-US" sz="1400" dirty="0" smtClean="0"/>
              <a:t>을 구분하는 장치 필요</a:t>
            </a:r>
            <a:endParaRPr lang="en-US" altLang="ko-KR" sz="1400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471" y="2096680"/>
            <a:ext cx="6588123" cy="130053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19" y="3745768"/>
            <a:ext cx="1149297" cy="9839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529" y="3745768"/>
            <a:ext cx="1149297" cy="98398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730" y="3779229"/>
            <a:ext cx="1149297" cy="983987"/>
          </a:xfrm>
          <a:prstGeom prst="rect">
            <a:avLst/>
          </a:prstGeom>
        </p:spPr>
      </p:pic>
      <p:sp>
        <p:nvSpPr>
          <p:cNvPr id="3" name="아래쪽 화살표 2"/>
          <p:cNvSpPr/>
          <p:nvPr/>
        </p:nvSpPr>
        <p:spPr>
          <a:xfrm>
            <a:off x="1181100" y="3484399"/>
            <a:ext cx="299904" cy="2613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>
            <a:off x="3794628" y="3505892"/>
            <a:ext cx="299904" cy="2613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아래쪽 화살표 15"/>
          <p:cNvSpPr/>
          <p:nvPr/>
        </p:nvSpPr>
        <p:spPr>
          <a:xfrm>
            <a:off x="6659498" y="3517860"/>
            <a:ext cx="299904" cy="2613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아래쪽 화살표 3"/>
          <p:cNvSpPr/>
          <p:nvPr/>
        </p:nvSpPr>
        <p:spPr>
          <a:xfrm>
            <a:off x="1641427" y="3596502"/>
            <a:ext cx="152400" cy="25206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아래쪽 화살표 16"/>
          <p:cNvSpPr/>
          <p:nvPr/>
        </p:nvSpPr>
        <p:spPr>
          <a:xfrm>
            <a:off x="4320582" y="3527162"/>
            <a:ext cx="152400" cy="25206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아래쪽 화살표 17"/>
          <p:cNvSpPr/>
          <p:nvPr/>
        </p:nvSpPr>
        <p:spPr>
          <a:xfrm>
            <a:off x="7210976" y="3587446"/>
            <a:ext cx="152400" cy="25206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9200" y="5390443"/>
            <a:ext cx="56299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 smtClean="0"/>
              <a:t>그래프 간 </a:t>
            </a:r>
            <a:r>
              <a:rPr lang="en-US" altLang="ko-KR" dirty="0" smtClean="0"/>
              <a:t>similarity </a:t>
            </a:r>
            <a:r>
              <a:rPr lang="ko-KR" altLang="en-US" dirty="0" smtClean="0"/>
              <a:t>연산 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각</a:t>
            </a:r>
            <a:r>
              <a:rPr lang="en-US" altLang="ko-KR" dirty="0" smtClean="0"/>
              <a:t> </a:t>
            </a:r>
            <a:r>
              <a:rPr lang="ko-KR" altLang="en-US" dirty="0" smtClean="0"/>
              <a:t>조각 별 </a:t>
            </a:r>
            <a:r>
              <a:rPr lang="en-US" altLang="ko-KR" dirty="0" smtClean="0"/>
              <a:t>prediction</a:t>
            </a:r>
            <a:r>
              <a:rPr lang="ko-KR" altLang="en-US" dirty="0" smtClean="0"/>
              <a:t>의 일치도 판독 가능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 =&gt; </a:t>
            </a:r>
            <a:r>
              <a:rPr lang="ko-KR" altLang="en-US" dirty="0" smtClean="0"/>
              <a:t>높은 경우에 대해서 각 패치 </a:t>
            </a:r>
            <a:r>
              <a:rPr lang="en-US" altLang="ko-KR" dirty="0" smtClean="0"/>
              <a:t>prediction</a:t>
            </a:r>
            <a:r>
              <a:rPr lang="ko-KR" altLang="en-US" dirty="0" smtClean="0"/>
              <a:t>에 대한 내용 가중 </a:t>
            </a:r>
            <a:r>
              <a:rPr lang="en-US" altLang="ko-KR" dirty="0" smtClean="0"/>
              <a:t>=&gt; </a:t>
            </a:r>
            <a:r>
              <a:rPr lang="ko-KR" altLang="en-US" dirty="0" smtClean="0"/>
              <a:t>적은 </a:t>
            </a:r>
            <a:r>
              <a:rPr lang="en-US" altLang="ko-KR" dirty="0" smtClean="0"/>
              <a:t>heat</a:t>
            </a:r>
            <a:r>
              <a:rPr lang="ko-KR" altLang="en-US" dirty="0" smtClean="0"/>
              <a:t>라도 결과 판단에 강하게 사용</a:t>
            </a:r>
            <a:endParaRPr lang="en-US" altLang="ko-KR" dirty="0" smtClean="0"/>
          </a:p>
          <a:p>
            <a:r>
              <a:rPr lang="en-US" altLang="ko-KR" dirty="0" smtClean="0"/>
              <a:t>=&gt; </a:t>
            </a:r>
            <a:r>
              <a:rPr lang="ko-KR" altLang="en-US" dirty="0" smtClean="0"/>
              <a:t>주변 정보 </a:t>
            </a:r>
            <a:r>
              <a:rPr lang="en-US" altLang="ko-KR" dirty="0" smtClean="0"/>
              <a:t>X -&gt; </a:t>
            </a:r>
            <a:endParaRPr lang="ko-KR" altLang="en-US" dirty="0"/>
          </a:p>
        </p:txBody>
      </p:sp>
      <p:cxnSp>
        <p:nvCxnSpPr>
          <p:cNvPr id="19" name="꺾인 연결선 18"/>
          <p:cNvCxnSpPr>
            <a:stCxn id="2" idx="2"/>
            <a:endCxn id="5" idx="0"/>
          </p:cNvCxnSpPr>
          <p:nvPr/>
        </p:nvCxnSpPr>
        <p:spPr>
          <a:xfrm rot="16200000" flipH="1">
            <a:off x="1760332" y="4226591"/>
            <a:ext cx="660688" cy="16670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11" idx="2"/>
            <a:endCxn id="5" idx="0"/>
          </p:cNvCxnSpPr>
          <p:nvPr/>
        </p:nvCxnSpPr>
        <p:spPr>
          <a:xfrm rot="5400000">
            <a:off x="4563169" y="3124232"/>
            <a:ext cx="627227" cy="39051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10" idx="2"/>
            <a:endCxn id="5" idx="0"/>
          </p:cNvCxnSpPr>
          <p:nvPr/>
        </p:nvCxnSpPr>
        <p:spPr>
          <a:xfrm rot="5400000">
            <a:off x="3092337" y="4561602"/>
            <a:ext cx="660688" cy="99699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834399" y="5622653"/>
            <a:ext cx="3057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2) </a:t>
            </a:r>
            <a:r>
              <a:rPr lang="ko-KR" altLang="en-US" dirty="0" smtClean="0"/>
              <a:t>그래프 동일한 위치의 </a:t>
            </a:r>
            <a:r>
              <a:rPr lang="en-US" altLang="ko-KR" dirty="0" smtClean="0"/>
              <a:t>prediction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대한 </a:t>
            </a:r>
            <a:r>
              <a:rPr lang="en-US" altLang="ko-KR" dirty="0" smtClean="0"/>
              <a:t>voting</a:t>
            </a:r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46" name="꺾인 연결선 45"/>
          <p:cNvCxnSpPr>
            <a:stCxn id="10" idx="2"/>
            <a:endCxn id="45" idx="0"/>
          </p:cNvCxnSpPr>
          <p:nvPr/>
        </p:nvCxnSpPr>
        <p:spPr>
          <a:xfrm rot="16200000" flipH="1">
            <a:off x="5195828" y="3455105"/>
            <a:ext cx="892898" cy="344219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26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j-ea"/>
                <a:ea typeface="+mj-ea"/>
              </a:rPr>
              <a:t>스캐너 </a:t>
            </a:r>
            <a:r>
              <a:rPr lang="ko-KR" altLang="en-US" sz="2800" b="1" dirty="0" smtClean="0">
                <a:latin typeface="+mj-ea"/>
                <a:ea typeface="+mj-ea"/>
              </a:rPr>
              <a:t>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VIT </a:t>
            </a:r>
            <a:r>
              <a:rPr lang="ko-KR" altLang="en-US" sz="2000" b="1" dirty="0" smtClean="0">
                <a:latin typeface="+mj-ea"/>
                <a:ea typeface="+mj-ea"/>
              </a:rPr>
              <a:t>테스트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234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</a:rPr>
              <a:t>VIT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5575" y="550810"/>
            <a:ext cx="7480425" cy="199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u="sng" dirty="0" smtClean="0"/>
              <a:t>VIT </a:t>
            </a:r>
            <a:r>
              <a:rPr lang="ko-KR" altLang="en-US" sz="1400" b="1" u="sng" dirty="0" smtClean="0"/>
              <a:t>기존 데이터 전체 사용하여 비교</a:t>
            </a:r>
            <a:endParaRPr lang="en-US" altLang="ko-KR" sz="1400" b="1" u="sng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Training </a:t>
            </a:r>
            <a:r>
              <a:rPr lang="en-US" altLang="ko-KR" sz="1400" dirty="0"/>
              <a:t>C:\Users\KIRC_2\Desktop\big_star_data\ours\colon\train (42971 images -&gt; 85% train, 15% valid)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Testing  C:\Users\KIRC_2\Desktop\big_star_data\ours\colon\test (11997 images)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Training time: 30.5 hours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Accuracy</a:t>
            </a:r>
            <a:r>
              <a:rPr lang="en-US" altLang="ko-KR" sz="1400" dirty="0"/>
              <a:t>: 11683/11997 (97.38%)</a:t>
            </a:r>
            <a:endParaRPr lang="en-US" altLang="ko-KR" sz="1400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2657519"/>
            <a:ext cx="4100545" cy="325610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120" y="2443547"/>
            <a:ext cx="4557831" cy="36840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4320" y="6343650"/>
            <a:ext cx="8515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성능 차체는 기존 </a:t>
            </a:r>
            <a:r>
              <a:rPr lang="en-US" altLang="ko-KR" dirty="0" err="1"/>
              <a:t>D</a:t>
            </a:r>
            <a:r>
              <a:rPr lang="en-US" altLang="ko-KR" dirty="0" err="1" smtClean="0"/>
              <a:t>ensnet</a:t>
            </a:r>
            <a:r>
              <a:rPr lang="en-US" altLang="ko-KR" dirty="0" smtClean="0"/>
              <a:t> 201</a:t>
            </a:r>
            <a:r>
              <a:rPr lang="ko-KR" altLang="en-US" dirty="0" smtClean="0"/>
              <a:t>과 비슷해 보임</a:t>
            </a:r>
            <a:r>
              <a:rPr lang="en-US" altLang="ko-KR" dirty="0" smtClean="0"/>
              <a:t>. =&gt; </a:t>
            </a:r>
            <a:r>
              <a:rPr lang="ko-KR" altLang="en-US" dirty="0" smtClean="0"/>
              <a:t>최근 </a:t>
            </a:r>
            <a:r>
              <a:rPr lang="ko-KR" altLang="en-US" dirty="0" err="1" smtClean="0"/>
              <a:t>위음성</a:t>
            </a:r>
            <a:r>
              <a:rPr lang="ko-KR" altLang="en-US" dirty="0" smtClean="0"/>
              <a:t> 데이터 테스트 계획 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266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898333"/>
              </p:ext>
            </p:extLst>
          </p:nvPr>
        </p:nvGraphicFramePr>
        <p:xfrm>
          <a:off x="260466" y="515390"/>
          <a:ext cx="8725593" cy="32226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9949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597779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4097865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3906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스캐너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12/10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12/24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28319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데이터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dirty="0" smtClean="0"/>
                        <a:t>False negative/positive </a:t>
                      </a:r>
                      <a:r>
                        <a:rPr lang="ko-KR" altLang="en-US" sz="1200" b="1" dirty="0" smtClean="0"/>
                        <a:t>데이터 </a:t>
                      </a:r>
                      <a:endParaRPr lang="en-US" altLang="ko-KR" sz="1200" b="1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False positive –</a:t>
                      </a:r>
                      <a:r>
                        <a:rPr lang="ko-KR" altLang="en-US" sz="1200" dirty="0" smtClean="0"/>
                        <a:t>우선 수령</a:t>
                      </a:r>
                      <a:endParaRPr lang="en-US" altLang="ko-KR" sz="1200" dirty="0" smtClean="0"/>
                    </a:p>
                    <a:p>
                      <a:pPr marL="1085850" marR="0" lvl="2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E:\02. </a:t>
                      </a:r>
                      <a:r>
                        <a:rPr lang="en-US" altLang="ko-KR" sz="1200" dirty="0" err="1" smtClean="0"/>
                        <a:t>scanner_data</a:t>
                      </a:r>
                      <a:r>
                        <a:rPr lang="en-US" altLang="ko-KR" sz="1200" dirty="0" smtClean="0"/>
                        <a:t>\</a:t>
                      </a:r>
                      <a:r>
                        <a:rPr lang="ko-KR" altLang="en-US" sz="1200" dirty="0" err="1" smtClean="0"/>
                        <a:t>위음성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err="1" smtClean="0"/>
                        <a:t>위양성</a:t>
                      </a:r>
                      <a:r>
                        <a:rPr lang="ko-KR" altLang="en-US" sz="1200" dirty="0" smtClean="0"/>
                        <a:t> 데이터 정리</a:t>
                      </a:r>
                      <a:r>
                        <a:rPr lang="en-US" altLang="ko-KR" sz="1200" dirty="0" smtClean="0"/>
                        <a:t>\11</a:t>
                      </a:r>
                      <a:r>
                        <a:rPr lang="ko-KR" altLang="en-US" sz="1200" dirty="0" smtClean="0"/>
                        <a:t>월</a:t>
                      </a:r>
                      <a:r>
                        <a:rPr lang="en-US" altLang="ko-KR" sz="1200" dirty="0" smtClean="0"/>
                        <a:t>\</a:t>
                      </a:r>
                      <a:r>
                        <a:rPr lang="en-US" altLang="ko-KR" sz="1200" dirty="0" err="1" smtClean="0"/>
                        <a:t>FalsePositive</a:t>
                      </a:r>
                      <a:endParaRPr lang="en-US" altLang="ko-KR" sz="120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False negative – 163</a:t>
                      </a:r>
                      <a:r>
                        <a:rPr lang="ko-KR" altLang="en-US" sz="1200" dirty="0" smtClean="0"/>
                        <a:t>건</a:t>
                      </a:r>
                      <a:endParaRPr lang="en-US" altLang="ko-KR" sz="1200" dirty="0" smtClean="0"/>
                    </a:p>
                    <a:p>
                      <a:pPr marL="1085850" marR="0" lvl="2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전문의 </a:t>
                      </a:r>
                      <a:r>
                        <a:rPr lang="en-US" altLang="ko-KR" sz="1200" dirty="0" smtClean="0"/>
                        <a:t>annotation </a:t>
                      </a:r>
                      <a:r>
                        <a:rPr lang="ko-KR" altLang="en-US" sz="1100" dirty="0" smtClean="0"/>
                        <a:t>후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수령 계획</a:t>
                      </a:r>
                      <a:endParaRPr lang="ko-KR" altLang="en-US" sz="11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dirty="0" smtClean="0"/>
                        <a:t>false-</a:t>
                      </a:r>
                      <a:r>
                        <a:rPr lang="en-US" altLang="ko-KR" sz="1200" b="1" dirty="0" err="1" smtClean="0"/>
                        <a:t>negetive</a:t>
                      </a:r>
                      <a:r>
                        <a:rPr lang="en-US" altLang="ko-KR" sz="1200" b="1" dirty="0" smtClean="0"/>
                        <a:t>/positive </a:t>
                      </a:r>
                      <a:r>
                        <a:rPr lang="ko-KR" altLang="en-US" sz="1200" b="1" dirty="0" smtClean="0"/>
                        <a:t>데이터 </a:t>
                      </a:r>
                      <a:endParaRPr lang="en-US" altLang="ko-KR" sz="1200" b="1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 smtClean="0"/>
                        <a:t>config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확인 및 학습 대상 선별 </a:t>
                      </a:r>
                      <a:r>
                        <a:rPr lang="en-US" altLang="ko-KR" sz="1200" dirty="0" smtClean="0"/>
                        <a:t>=&gt; </a:t>
                      </a:r>
                      <a:r>
                        <a:rPr lang="ko-KR" altLang="en-US" sz="1200" dirty="0" smtClean="0"/>
                        <a:t>폴더 정리 완료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E:\02. </a:t>
                      </a:r>
                      <a:r>
                        <a:rPr lang="en-US" altLang="ko-KR" sz="1200" dirty="0" err="1" smtClean="0"/>
                        <a:t>scanner_data</a:t>
                      </a:r>
                      <a:r>
                        <a:rPr lang="en-US" altLang="ko-KR" sz="1200" dirty="0" smtClean="0"/>
                        <a:t>\</a:t>
                      </a:r>
                      <a:r>
                        <a:rPr lang="en-US" altLang="ko-KR" sz="1200" dirty="0" err="1" smtClean="0"/>
                        <a:t>nov_false_pn_cleaning</a:t>
                      </a:r>
                      <a:endParaRPr lang="en-US" altLang="ko-KR" sz="120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dirty="0" smtClean="0"/>
                        <a:t>스캐너 데이터 이슈 확인 </a:t>
                      </a:r>
                      <a:r>
                        <a:rPr lang="en-US" altLang="ko-KR" sz="1200" b="1" dirty="0" smtClean="0"/>
                        <a:t>: 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WSI </a:t>
                      </a:r>
                      <a:r>
                        <a:rPr lang="ko-KR" altLang="en-US" sz="1200" dirty="0" smtClean="0"/>
                        <a:t>크기의 차이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스캐너 차이로 확인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실험 필요</a:t>
                      </a:r>
                      <a:endParaRPr lang="en-US" altLang="ko-KR" sz="1200" dirty="0" smtClean="0"/>
                    </a:p>
                    <a:p>
                      <a:pPr marL="1085850" marR="0" lvl="2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1) </a:t>
                      </a:r>
                      <a:r>
                        <a:rPr lang="ko-KR" altLang="en-US" sz="1200" dirty="0" smtClean="0"/>
                        <a:t>우선 전체 학습 및 성능 확인 </a:t>
                      </a:r>
                      <a:endParaRPr lang="en-US" altLang="ko-KR" sz="1200" dirty="0" smtClean="0"/>
                    </a:p>
                    <a:p>
                      <a:pPr marL="1085850" marR="0" lvl="2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2) </a:t>
                      </a:r>
                      <a:r>
                        <a:rPr lang="ko-KR" altLang="en-US" sz="1200" dirty="0" smtClean="0"/>
                        <a:t>성능이 좋지 않으면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일부 제외하여 학습 계획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본 업데이트로 성능 향상 보장은 어려움</a:t>
                      </a:r>
                      <a:r>
                        <a:rPr lang="en-US" altLang="ko-KR" sz="1200" dirty="0" smtClean="0"/>
                        <a:t>) 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dirty="0" smtClean="0"/>
                        <a:t>학습 데이터 </a:t>
                      </a:r>
                      <a:r>
                        <a:rPr lang="ko-KR" altLang="en-US" sz="1200" b="1" dirty="0" err="1" smtClean="0"/>
                        <a:t>셋업</a:t>
                      </a:r>
                      <a:endParaRPr lang="en-US" altLang="ko-KR" sz="1200" b="1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학습용 </a:t>
                      </a:r>
                      <a:r>
                        <a:rPr lang="en-US" altLang="ko-KR" sz="1200" dirty="0" smtClean="0"/>
                        <a:t>patch </a:t>
                      </a:r>
                      <a:r>
                        <a:rPr lang="ko-KR" altLang="en-US" sz="1200" dirty="0" smtClean="0"/>
                        <a:t>생성 및 </a:t>
                      </a:r>
                      <a:r>
                        <a:rPr lang="en-US" altLang="ko-KR" sz="1200" dirty="0" smtClean="0"/>
                        <a:t>225</a:t>
                      </a:r>
                      <a:r>
                        <a:rPr lang="ko-KR" altLang="en-US" sz="1200" dirty="0" smtClean="0"/>
                        <a:t>번 서버로 이동 완료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927148"/>
              </p:ext>
            </p:extLst>
          </p:nvPr>
        </p:nvGraphicFramePr>
        <p:xfrm>
          <a:off x="260465" y="3738010"/>
          <a:ext cx="8725593" cy="28554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9949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606325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4089319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24385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위장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ko-KR" altLang="en-US" dirty="0" smtClean="0"/>
                        <a:t>대장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baseline="0" dirty="0" smtClean="0"/>
                        <a:t>WSI </a:t>
                      </a:r>
                      <a:r>
                        <a:rPr lang="ko-KR" altLang="en-US" sz="1200" b="1" baseline="0" dirty="0" smtClean="0"/>
                        <a:t>시스템 매니저 변경</a:t>
                      </a:r>
                      <a:endParaRPr lang="en-US" altLang="ko-KR" sz="1200" b="1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박영진 </a:t>
                      </a:r>
                      <a:r>
                        <a:rPr lang="en-US" altLang="ko-KR" sz="1200" baseline="0" dirty="0" smtClean="0"/>
                        <a:t>-&gt; </a:t>
                      </a:r>
                      <a:r>
                        <a:rPr lang="en-US" altLang="ko-KR" sz="1200" baseline="0" dirty="0" err="1" smtClean="0"/>
                        <a:t>willmer</a:t>
                      </a:r>
                      <a:r>
                        <a:rPr lang="en-US" altLang="ko-KR" sz="1200" baseline="0" dirty="0" smtClean="0"/>
                        <a:t> (</a:t>
                      </a:r>
                      <a:r>
                        <a:rPr lang="ko-KR" altLang="en-US" sz="1200" baseline="0" dirty="0" smtClean="0"/>
                        <a:t>현재 인수인계 중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Annotation </a:t>
                      </a:r>
                      <a:r>
                        <a:rPr lang="ko-KR" altLang="en-US" sz="1200" baseline="0" dirty="0" smtClean="0"/>
                        <a:t>수령 이전까지 인수인계 완료 목표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WSI </a:t>
                      </a:r>
                      <a:r>
                        <a:rPr lang="ko-KR" altLang="en-US" sz="1200" baseline="0" dirty="0" smtClean="0"/>
                        <a:t>코드 </a:t>
                      </a:r>
                      <a:r>
                        <a:rPr lang="en-US" altLang="ko-KR" sz="1200" baseline="0" dirty="0" err="1" smtClean="0"/>
                        <a:t>github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업로드 필요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baseline="0" dirty="0" smtClean="0"/>
                        <a:t> </a:t>
                      </a:r>
                      <a:r>
                        <a:rPr lang="en-US" altLang="ko-KR" sz="1200" b="1" baseline="0" dirty="0" smtClean="0"/>
                        <a:t>Linux </a:t>
                      </a:r>
                      <a:r>
                        <a:rPr lang="ko-KR" altLang="en-US" sz="1200" b="1" baseline="0" dirty="0" smtClean="0"/>
                        <a:t>서버에서 학습</a:t>
                      </a:r>
                      <a:r>
                        <a:rPr lang="en-US" altLang="ko-KR" sz="1200" b="1" baseline="0" dirty="0" smtClean="0"/>
                        <a:t>: </a:t>
                      </a:r>
                      <a:r>
                        <a:rPr lang="ko-KR" altLang="en-US" sz="1200" b="1" baseline="0" dirty="0" smtClean="0"/>
                        <a:t>모델 이동시 성능 변동 현상 최소화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기본적인 라이브러리 </a:t>
                      </a:r>
                      <a:r>
                        <a:rPr lang="ko-KR" altLang="en-US" sz="1200" baseline="0" dirty="0" err="1" smtClean="0"/>
                        <a:t>셋업</a:t>
                      </a:r>
                      <a:r>
                        <a:rPr lang="ko-KR" altLang="en-US" sz="1200" baseline="0" dirty="0" smtClean="0"/>
                        <a:t> 완료 </a:t>
                      </a:r>
                      <a:r>
                        <a:rPr lang="en-US" altLang="ko-KR" sz="1200" baseline="0" dirty="0" smtClean="0"/>
                        <a:t>(219.252.39.225)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해당 서버에서 학습 및 관리 계획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GCNN </a:t>
                      </a:r>
                      <a:r>
                        <a:rPr lang="ko-KR" altLang="en-US" sz="1200" baseline="0" dirty="0" smtClean="0"/>
                        <a:t>모델 우선 설치 및 정상 작동 확인 </a:t>
                      </a:r>
                      <a:r>
                        <a:rPr lang="en-US" altLang="ko-KR" sz="1200" baseline="0" dirty="0" smtClean="0"/>
                        <a:t>(DB </a:t>
                      </a:r>
                      <a:r>
                        <a:rPr lang="ko-KR" altLang="en-US" sz="1200" baseline="0" dirty="0" smtClean="0"/>
                        <a:t>연결은 </a:t>
                      </a:r>
                      <a:r>
                        <a:rPr lang="en-US" altLang="ko-KR" sz="1200" baseline="0" dirty="0" smtClean="0"/>
                        <a:t>X, CSV </a:t>
                      </a:r>
                      <a:r>
                        <a:rPr lang="ko-KR" altLang="en-US" sz="1200" baseline="0" dirty="0" smtClean="0"/>
                        <a:t>형태로 결과 도출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DB</a:t>
                      </a:r>
                      <a:r>
                        <a:rPr lang="ko-KR" altLang="en-US" sz="1200" baseline="0" dirty="0" smtClean="0"/>
                        <a:t>는 </a:t>
                      </a:r>
                      <a:r>
                        <a:rPr lang="ko-KR" altLang="en-US" sz="1200" u="sng" baseline="0" dirty="0" smtClean="0"/>
                        <a:t>기존 윈도우 </a:t>
                      </a:r>
                      <a:r>
                        <a:rPr lang="en-US" altLang="ko-KR" sz="1200" u="sng" baseline="0" dirty="0" smtClean="0"/>
                        <a:t>(14</a:t>
                      </a:r>
                      <a:r>
                        <a:rPr lang="ko-KR" altLang="en-US" sz="1200" u="sng" baseline="0" dirty="0" smtClean="0"/>
                        <a:t>번</a:t>
                      </a:r>
                      <a:r>
                        <a:rPr lang="en-US" altLang="ko-KR" sz="1200" u="sng" baseline="0" dirty="0" smtClean="0"/>
                        <a:t>) </a:t>
                      </a:r>
                      <a:r>
                        <a:rPr lang="ko-KR" altLang="en-US" sz="1200" u="sng" baseline="0" dirty="0" smtClean="0"/>
                        <a:t>서버 활용을 요청</a:t>
                      </a:r>
                      <a:r>
                        <a:rPr lang="ko-KR" altLang="en-US" sz="1200" baseline="0" dirty="0" smtClean="0"/>
                        <a:t> 받음</a:t>
                      </a:r>
                      <a:r>
                        <a:rPr lang="en-US" altLang="ko-KR" sz="1200" baseline="0" dirty="0" smtClean="0"/>
                        <a:t>. (</a:t>
                      </a:r>
                      <a:r>
                        <a:rPr lang="en-US" altLang="ko-KR" sz="1200" baseline="0" dirty="0" err="1" smtClean="0"/>
                        <a:t>lossdiff</a:t>
                      </a:r>
                      <a:r>
                        <a:rPr lang="en-US" altLang="ko-KR" sz="1200" baseline="0" dirty="0" smtClean="0"/>
                        <a:t> 1</a:t>
                      </a:r>
                      <a:r>
                        <a:rPr lang="ko-KR" altLang="en-US" sz="1200" baseline="0" dirty="0" smtClean="0"/>
                        <a:t>차 학습 후 체크 가능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baseline="0" dirty="0" smtClean="0"/>
                        <a:t>담당자 변경</a:t>
                      </a:r>
                      <a:endParaRPr lang="en-US" altLang="ko-KR" sz="1200" b="1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전체 프레임 워크 담당자 변경 </a:t>
                      </a:r>
                      <a:r>
                        <a:rPr lang="en-US" altLang="ko-KR" sz="1200" baseline="0" dirty="0" smtClean="0"/>
                        <a:t>(‘</a:t>
                      </a:r>
                      <a:r>
                        <a:rPr lang="en-US" altLang="ko-KR" sz="1200" baseline="0" dirty="0" err="1" smtClean="0"/>
                        <a:t>willmer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GCNN </a:t>
                      </a:r>
                      <a:r>
                        <a:rPr lang="ko-KR" altLang="en-US" sz="1200" baseline="0" dirty="0" smtClean="0"/>
                        <a:t>담당자 변경 </a:t>
                      </a:r>
                      <a:r>
                        <a:rPr lang="en-US" altLang="ko-KR" sz="1200" baseline="0" dirty="0" smtClean="0"/>
                        <a:t>(‘JJ)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err="1" smtClean="0"/>
                        <a:t>LossDiff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담당자 변경 계획 중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3865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기타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b="1" u="sng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736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6254" y="146057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Issue summary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579526"/>
              </p:ext>
            </p:extLst>
          </p:nvPr>
        </p:nvGraphicFramePr>
        <p:xfrm>
          <a:off x="260466" y="515391"/>
          <a:ext cx="8725593" cy="8563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5701">
                  <a:extLst>
                    <a:ext uri="{9D8B030D-6E8A-4147-A177-3AD203B41FA5}">
                      <a16:colId xmlns:a16="http://schemas.microsoft.com/office/drawing/2014/main" val="2976591486"/>
                    </a:ext>
                  </a:extLst>
                </a:gridCol>
                <a:gridCol w="3591098">
                  <a:extLst>
                    <a:ext uri="{9D8B030D-6E8A-4147-A177-3AD203B41FA5}">
                      <a16:colId xmlns:a16="http://schemas.microsoft.com/office/drawing/2014/main" val="3040741509"/>
                    </a:ext>
                  </a:extLst>
                </a:gridCol>
                <a:gridCol w="3848794">
                  <a:extLst>
                    <a:ext uri="{9D8B030D-6E8A-4147-A177-3AD203B41FA5}">
                      <a16:colId xmlns:a16="http://schemas.microsoft.com/office/drawing/2014/main" val="2738044987"/>
                    </a:ext>
                  </a:extLst>
                </a:gridCol>
              </a:tblGrid>
              <a:tr h="166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현미경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12/10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12/24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2309"/>
                  </a:ext>
                </a:extLst>
              </a:tr>
              <a:tr h="490566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1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337899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030470"/>
              </p:ext>
            </p:extLst>
          </p:nvPr>
        </p:nvGraphicFramePr>
        <p:xfrm>
          <a:off x="260466" y="888122"/>
          <a:ext cx="8725593" cy="56536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6323">
                  <a:extLst>
                    <a:ext uri="{9D8B030D-6E8A-4147-A177-3AD203B41FA5}">
                      <a16:colId xmlns:a16="http://schemas.microsoft.com/office/drawing/2014/main" val="3887618014"/>
                    </a:ext>
                  </a:extLst>
                </a:gridCol>
                <a:gridCol w="3598790">
                  <a:extLst>
                    <a:ext uri="{9D8B030D-6E8A-4147-A177-3AD203B41FA5}">
                      <a16:colId xmlns:a16="http://schemas.microsoft.com/office/drawing/2014/main" val="3665645377"/>
                    </a:ext>
                  </a:extLst>
                </a:gridCol>
                <a:gridCol w="3840480">
                  <a:extLst>
                    <a:ext uri="{9D8B030D-6E8A-4147-A177-3AD203B41FA5}">
                      <a16:colId xmlns:a16="http://schemas.microsoft.com/office/drawing/2014/main" val="1536205473"/>
                    </a:ext>
                  </a:extLst>
                </a:gridCol>
              </a:tblGrid>
              <a:tr h="16121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Weakly</a:t>
                      </a:r>
                      <a:r>
                        <a:rPr lang="en-US" altLang="ko-KR" b="1" baseline="0" dirty="0" smtClean="0"/>
                        <a:t> supervised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171450" algn="l" defTabSz="914400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VIT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방식 업데이트 중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김태미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baseline="0" dirty="0" smtClean="0"/>
                        <a:t>VIT </a:t>
                      </a:r>
                      <a:r>
                        <a:rPr lang="ko-KR" altLang="en-US" sz="1200" b="1" baseline="0" dirty="0" smtClean="0"/>
                        <a:t>모델 확인</a:t>
                      </a:r>
                      <a:r>
                        <a:rPr lang="en-US" altLang="ko-KR" sz="1200" baseline="0" dirty="0" smtClean="0"/>
                        <a:t>: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 VIT</a:t>
                      </a:r>
                      <a:r>
                        <a:rPr lang="ko-KR" altLang="en-US" sz="1200" baseline="0" dirty="0" smtClean="0"/>
                        <a:t>의 경우 박스 생성 관련 이슈가 있어서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결과의 형태가 애매함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 문헌 연구에서 확인된 바는 현재의 데이터가 기존보다 이미지 자체 </a:t>
                      </a:r>
                      <a:r>
                        <a:rPr lang="en-US" altLang="ko-KR" sz="1200" baseline="0" dirty="0" smtClean="0"/>
                        <a:t>Resize</a:t>
                      </a:r>
                      <a:r>
                        <a:rPr lang="ko-KR" altLang="en-US" sz="1200" baseline="0" dirty="0" smtClean="0"/>
                        <a:t>가 크게 작용함을 확인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기존의 </a:t>
                      </a:r>
                      <a:r>
                        <a:rPr lang="en-US" altLang="ko-KR" sz="1200" baseline="0" dirty="0" smtClean="0"/>
                        <a:t>CAM </a:t>
                      </a:r>
                      <a:r>
                        <a:rPr lang="ko-KR" altLang="en-US" sz="1200" baseline="0" dirty="0" smtClean="0"/>
                        <a:t>방식이 잘 되지 않는 주요 원인으로 보고 연구를 진행중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47906"/>
                  </a:ext>
                </a:extLst>
              </a:tr>
              <a:tr h="841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Segmentation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N labeling </a:t>
                      </a:r>
                      <a:r>
                        <a:rPr lang="ko-KR" altLang="en-US" sz="1200" dirty="0" smtClean="0"/>
                        <a:t>결과 리포트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err="1" smtClean="0"/>
                        <a:t>홍성래</a:t>
                      </a:r>
                      <a:r>
                        <a:rPr lang="en-US" altLang="ko-KR" sz="1200" dirty="0" smtClean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baseline="0" dirty="0" smtClean="0"/>
                        <a:t>N- 0 labeling </a:t>
                      </a:r>
                      <a:r>
                        <a:rPr lang="ko-KR" altLang="en-US" sz="1200" b="1" baseline="0" dirty="0" smtClean="0"/>
                        <a:t>방식</a:t>
                      </a:r>
                      <a:r>
                        <a:rPr lang="en-US" altLang="ko-KR" sz="1200" b="1" baseline="0" dirty="0" smtClean="0"/>
                        <a:t>: 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효과 없음을 확인 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지난 주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 </a:t>
                      </a:r>
                      <a:r>
                        <a:rPr lang="en-US" altLang="ko-KR" sz="1200" baseline="0" dirty="0" err="1" smtClean="0"/>
                        <a:t>Cutmix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방식의 </a:t>
                      </a:r>
                      <a:r>
                        <a:rPr lang="ko-KR" altLang="en-US" sz="1200" baseline="0" dirty="0" err="1" smtClean="0"/>
                        <a:t>레이블링</a:t>
                      </a:r>
                      <a:r>
                        <a:rPr lang="ko-KR" altLang="en-US" sz="1200" baseline="0" dirty="0" smtClean="0"/>
                        <a:t> 및 모델 학습 준비중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20098"/>
                  </a:ext>
                </a:extLst>
              </a:tr>
              <a:tr h="3838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기타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baseline="0" dirty="0" smtClean="0"/>
                        <a:t>Linux </a:t>
                      </a:r>
                      <a:r>
                        <a:rPr lang="ko-KR" altLang="en-US" sz="1200" b="1" baseline="0" dirty="0" smtClean="0"/>
                        <a:t>서버</a:t>
                      </a:r>
                      <a:r>
                        <a:rPr lang="en-US" altLang="ko-KR" sz="1200" baseline="0" dirty="0" smtClean="0"/>
                        <a:t>: </a:t>
                      </a:r>
                      <a:r>
                        <a:rPr lang="ko-KR" altLang="en-US" sz="1200" baseline="0" dirty="0" smtClean="0"/>
                        <a:t>재단 사정으로 사용 </a:t>
                      </a:r>
                      <a:r>
                        <a:rPr lang="ko-KR" altLang="en-US" sz="1200" baseline="0" dirty="0" smtClean="0"/>
                        <a:t>중지</a:t>
                      </a: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1" dirty="0" smtClean="0"/>
                        <a:t>VIT </a:t>
                      </a:r>
                      <a:r>
                        <a:rPr lang="ko-KR" altLang="en-US" sz="1200" b="1" dirty="0" smtClean="0"/>
                        <a:t>데이터 확인 </a:t>
                      </a:r>
                      <a:r>
                        <a:rPr lang="en-US" altLang="ko-KR" sz="1200" dirty="0" smtClean="0"/>
                        <a:t>– test/train split</a:t>
                      </a:r>
                      <a:r>
                        <a:rPr lang="ko-KR" altLang="en-US" sz="1200" dirty="0" smtClean="0"/>
                        <a:t>에 문제 없었음</a:t>
                      </a:r>
                      <a:endParaRPr lang="en-US" altLang="ko-KR" sz="12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추가 데이터 전달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기존 </a:t>
                      </a:r>
                      <a:r>
                        <a:rPr lang="en-US" altLang="ko-KR" sz="1200" dirty="0" smtClean="0"/>
                        <a:t>train/test </a:t>
                      </a:r>
                      <a:r>
                        <a:rPr lang="ko-KR" altLang="en-US" sz="1200" dirty="0" smtClean="0"/>
                        <a:t>데이터</a:t>
                      </a:r>
                      <a:r>
                        <a:rPr lang="en-US" altLang="ko-KR" sz="1200" dirty="0" smtClean="0"/>
                        <a:t>)-</a:t>
                      </a:r>
                      <a:r>
                        <a:rPr lang="ko-KR" altLang="en-US" sz="1200" dirty="0" smtClean="0"/>
                        <a:t>모델 학습 중</a:t>
                      </a:r>
                      <a:endParaRPr lang="en-US" altLang="ko-KR" sz="1200" dirty="0" smtClean="0"/>
                    </a:p>
                    <a:p>
                      <a:pPr marL="171450" lvl="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1" dirty="0" smtClean="0"/>
                        <a:t>Code </a:t>
                      </a:r>
                      <a:r>
                        <a:rPr lang="ko-KR" altLang="en-US" sz="1200" b="1" dirty="0" smtClean="0"/>
                        <a:t>공유 관련</a:t>
                      </a:r>
                      <a:endParaRPr lang="en-US" altLang="ko-KR" sz="1200" b="1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우선 추가 기술 미팅을 열 계획</a:t>
                      </a:r>
                      <a:endParaRPr lang="en-US" altLang="ko-KR" sz="1200" dirty="0" smtClean="0"/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추후 코드 공유 등 진행</a:t>
                      </a:r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u="sng" dirty="0" smtClean="0"/>
                        <a:t>다음주 카이스트 학사 일정으로 미팅 진행의 어려움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baseline="0" dirty="0" smtClean="0"/>
                        <a:t>Linux </a:t>
                      </a:r>
                      <a:r>
                        <a:rPr lang="ko-KR" altLang="en-US" sz="1200" b="1" baseline="0" dirty="0" smtClean="0"/>
                        <a:t>서버</a:t>
                      </a:r>
                      <a:r>
                        <a:rPr lang="en-US" altLang="ko-KR" sz="1200" b="1" baseline="0" dirty="0" smtClean="0"/>
                        <a:t>: </a:t>
                      </a:r>
                      <a:r>
                        <a:rPr lang="ko-KR" altLang="en-US" sz="1200" b="1" baseline="0" dirty="0" smtClean="0"/>
                        <a:t>연결 오류 해결</a:t>
                      </a:r>
                      <a:endParaRPr lang="en-US" altLang="ko-KR" sz="1200" b="1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14</a:t>
                      </a:r>
                      <a:r>
                        <a:rPr lang="ko-KR" altLang="en-US" sz="1200" baseline="0" dirty="0" smtClean="0"/>
                        <a:t>번 서버 </a:t>
                      </a:r>
                      <a:r>
                        <a:rPr lang="en-US" altLang="ko-KR" sz="1200" baseline="0" dirty="0" smtClean="0"/>
                        <a:t>-&gt; Linux </a:t>
                      </a:r>
                      <a:r>
                        <a:rPr lang="ko-KR" altLang="en-US" sz="1200" baseline="0" dirty="0" smtClean="0"/>
                        <a:t>서버 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이중 원격 연결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baseline="0" dirty="0" smtClean="0"/>
                        <a:t>Code </a:t>
                      </a:r>
                      <a:r>
                        <a:rPr lang="ko-KR" altLang="en-US" sz="1200" b="1" baseline="0" dirty="0" smtClean="0"/>
                        <a:t>공유 관련</a:t>
                      </a:r>
                      <a:endParaRPr lang="en-US" altLang="ko-KR" sz="1200" b="1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err="1" smtClean="0"/>
                        <a:t>Github</a:t>
                      </a:r>
                      <a:r>
                        <a:rPr lang="ko-KR" altLang="en-US" sz="1200" baseline="0" dirty="0" smtClean="0"/>
                        <a:t>를 통한 코드 공유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baseline="0" dirty="0" smtClean="0"/>
                        <a:t>VIT </a:t>
                      </a:r>
                      <a:r>
                        <a:rPr lang="ko-KR" altLang="en-US" sz="1200" b="0" baseline="0" dirty="0" smtClean="0"/>
                        <a:t>담당 학생과 연락처 공유</a:t>
                      </a:r>
                      <a:endParaRPr lang="en-US" altLang="ko-KR" sz="1200" b="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baseline="0" dirty="0" smtClean="0"/>
                        <a:t>VIT </a:t>
                      </a:r>
                      <a:r>
                        <a:rPr lang="ko-KR" altLang="en-US" sz="1200" b="1" baseline="0" dirty="0" smtClean="0"/>
                        <a:t>관련</a:t>
                      </a:r>
                      <a:r>
                        <a:rPr lang="en-US" altLang="ko-KR" sz="1200" b="1" baseline="0" dirty="0" smtClean="0"/>
                        <a:t>:  </a:t>
                      </a:r>
                      <a:endParaRPr lang="en-US" altLang="ko-KR" sz="1200" b="1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담당 </a:t>
                      </a:r>
                      <a:r>
                        <a:rPr lang="ko-KR" altLang="en-US" sz="1200" baseline="0" dirty="0" smtClean="0"/>
                        <a:t>학생 연락처 공유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미팅 가능함을 전달</a:t>
                      </a: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baseline="0" dirty="0" smtClean="0"/>
                        <a:t>윈도우 </a:t>
                      </a:r>
                      <a:r>
                        <a:rPr lang="en-US" altLang="ko-KR" sz="1200" b="1" baseline="0" dirty="0" smtClean="0"/>
                        <a:t>14</a:t>
                      </a:r>
                      <a:r>
                        <a:rPr lang="ko-KR" altLang="en-US" sz="1200" b="1" baseline="0" dirty="0" smtClean="0"/>
                        <a:t>번 서버</a:t>
                      </a:r>
                      <a:r>
                        <a:rPr lang="en-US" altLang="ko-KR" sz="1200" b="1" baseline="0" dirty="0" smtClean="0"/>
                        <a:t>:  </a:t>
                      </a:r>
                      <a:endParaRPr lang="en-US" altLang="ko-KR" sz="1200" b="1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아이디 </a:t>
                      </a:r>
                      <a:r>
                        <a:rPr lang="ko-KR" altLang="en-US" sz="1200" baseline="0" dirty="0" smtClean="0"/>
                        <a:t>삭제 </a:t>
                      </a:r>
                      <a:r>
                        <a:rPr lang="en-US" altLang="ko-KR" sz="1200" baseline="0" dirty="0" smtClean="0"/>
                        <a:t>kaist05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baseline="0" dirty="0" err="1" smtClean="0"/>
                        <a:t>Github</a:t>
                      </a:r>
                      <a:r>
                        <a:rPr lang="en-US" altLang="ko-KR" sz="1200" baseline="0" dirty="0" smtClean="0"/>
                        <a:t>: </a:t>
                      </a:r>
                      <a:endParaRPr lang="en-US" altLang="ko-KR" sz="1200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err="1" smtClean="0"/>
                        <a:t>씨젠과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협업중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err="1" smtClean="0"/>
                        <a:t>모든학생</a:t>
                      </a:r>
                      <a:r>
                        <a:rPr lang="ko-KR" altLang="en-US" sz="1200" baseline="0" dirty="0" smtClean="0"/>
                        <a:t> 초대 완료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추후 모델 </a:t>
                      </a:r>
                      <a:r>
                        <a:rPr lang="ko-KR" altLang="en-US" sz="1200" baseline="0" dirty="0" err="1" smtClean="0"/>
                        <a:t>업데이트시</a:t>
                      </a:r>
                      <a:r>
                        <a:rPr lang="ko-KR" altLang="en-US" sz="1200" baseline="0" dirty="0" smtClean="0"/>
                        <a:t> 해당 위치에서 공유 계획</a:t>
                      </a:r>
                      <a:endParaRPr lang="en-US" altLang="ko-KR" sz="12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baseline="0" dirty="0" smtClean="0"/>
                        <a:t>특허</a:t>
                      </a:r>
                      <a:r>
                        <a:rPr lang="en-US" altLang="ko-KR" sz="1200" b="1" baseline="0" dirty="0" smtClean="0"/>
                        <a:t>: </a:t>
                      </a:r>
                      <a:endParaRPr lang="en-US" altLang="ko-KR" sz="1200" b="1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해외 </a:t>
                      </a:r>
                      <a:r>
                        <a:rPr lang="ko-KR" altLang="en-US" sz="1200" baseline="0" dirty="0" smtClean="0"/>
                        <a:t>특허 출원 관련 내용 메일로 전달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baseline="0" dirty="0" err="1" smtClean="0"/>
                        <a:t>SeeDP</a:t>
                      </a:r>
                      <a:r>
                        <a:rPr lang="en-US" altLang="ko-KR" sz="1200" b="1" baseline="0" dirty="0" smtClean="0"/>
                        <a:t> </a:t>
                      </a:r>
                      <a:r>
                        <a:rPr lang="ko-KR" altLang="en-US" sz="1200" b="1" baseline="0" dirty="0" smtClean="0"/>
                        <a:t>주소 </a:t>
                      </a:r>
                      <a:r>
                        <a:rPr lang="ko-KR" altLang="en-US" sz="1200" b="1" baseline="0" dirty="0" smtClean="0"/>
                        <a:t>변경</a:t>
                      </a:r>
                      <a:endParaRPr lang="en-US" altLang="ko-KR" sz="1200" b="1" baseline="0" dirty="0" smtClean="0"/>
                    </a:p>
                    <a:p>
                      <a:pPr marL="6286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aseline="0" dirty="0" smtClean="0"/>
                        <a:t>: </a:t>
                      </a:r>
                      <a:r>
                        <a:rPr lang="en-US" altLang="ko-KR" sz="1200" baseline="0" dirty="0" smtClean="0"/>
                        <a:t>http://sdp.seegenemedical.com/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242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55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305072" y="1164911"/>
            <a:ext cx="1483909" cy="1259050"/>
          </a:xfrm>
          <a:prstGeom prst="rect">
            <a:avLst/>
          </a:prstGeom>
          <a:gradFill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>
            <a:off x="5372543" y="5523797"/>
            <a:ext cx="1777159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>
            <a:off x="5223302" y="3499521"/>
            <a:ext cx="2325623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3971731" y="1657934"/>
            <a:ext cx="1741131" cy="34591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748038" y="1044928"/>
            <a:ext cx="6171518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748038" y="2936243"/>
            <a:ext cx="6229707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748037" y="4837015"/>
            <a:ext cx="6229708" cy="14796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683769" y="718586"/>
            <a:ext cx="2506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1. Binary classification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39680" y="2629334"/>
            <a:ext cx="2646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2. Patch classification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17218" y="4551140"/>
            <a:ext cx="4068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3. Whole slide classification (WSC) 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694508" y="3271500"/>
            <a:ext cx="404747" cy="573934"/>
            <a:chOff x="5450408" y="3255368"/>
            <a:chExt cx="489744" cy="694460"/>
          </a:xfrm>
        </p:grpSpPr>
        <p:sp>
          <p:nvSpPr>
            <p:cNvPr id="15" name="원통 14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원통 15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원통 16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542" y="1119520"/>
            <a:ext cx="458233" cy="113030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115673" y="2259668"/>
            <a:ext cx="2063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Pathology slides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660" y="1176974"/>
            <a:ext cx="458233" cy="113030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181" y="1217648"/>
            <a:ext cx="458233" cy="1130308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2814380" y="3237721"/>
            <a:ext cx="655209" cy="641250"/>
            <a:chOff x="5813733" y="2418100"/>
            <a:chExt cx="1028944" cy="998571"/>
          </a:xfrm>
        </p:grpSpPr>
        <p:sp>
          <p:nvSpPr>
            <p:cNvPr id="23" name="타원 22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25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6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7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8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sp>
        <p:nvSpPr>
          <p:cNvPr id="29" name="TextBox 28"/>
          <p:cNvSpPr txBox="1"/>
          <p:nvPr/>
        </p:nvSpPr>
        <p:spPr>
          <a:xfrm>
            <a:off x="2491320" y="3857811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256* patches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644483" y="2963850"/>
            <a:ext cx="1257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classifier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7643254" y="3159629"/>
            <a:ext cx="1059277" cy="1091666"/>
            <a:chOff x="7329147" y="1556828"/>
            <a:chExt cx="1572501" cy="1715615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29147" y="1556828"/>
              <a:ext cx="1572501" cy="1363905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579445" y="1844953"/>
              <a:ext cx="413798" cy="580892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967647" y="1844953"/>
              <a:ext cx="413798" cy="580892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7755690" y="2861308"/>
              <a:ext cx="897160" cy="411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GUI</a:t>
              </a:r>
              <a:endPara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C1177F3-150A-4EBB-890B-30F9FE69F0EC}"/>
              </a:ext>
            </a:extLst>
          </p:cNvPr>
          <p:cNvSpPr txBox="1"/>
          <p:nvPr/>
        </p:nvSpPr>
        <p:spPr>
          <a:xfrm>
            <a:off x="3173941" y="2113605"/>
            <a:ext cx="10276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Scanner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Picture 2" descr="Pannoramic 250 Flash III - 3DHISTECH Ltd.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0" t="3001" r="24361" b="3952"/>
          <a:stretch/>
        </p:blipFill>
        <p:spPr bwMode="auto">
          <a:xfrm>
            <a:off x="3296100" y="1483095"/>
            <a:ext cx="642258" cy="603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4145" y="1184960"/>
            <a:ext cx="1056632" cy="233845"/>
          </a:xfrm>
          <a:prstGeom prst="rect">
            <a:avLst/>
          </a:prstGeom>
        </p:spPr>
      </p:pic>
      <p:cxnSp>
        <p:nvCxnSpPr>
          <p:cNvPr id="39" name="꺾인 연결선 38"/>
          <p:cNvCxnSpPr>
            <a:stCxn id="85" idx="2"/>
            <a:endCxn id="23" idx="0"/>
          </p:cNvCxnSpPr>
          <p:nvPr/>
        </p:nvCxnSpPr>
        <p:spPr>
          <a:xfrm rot="5400000">
            <a:off x="4135962" y="1333216"/>
            <a:ext cx="910529" cy="2898481"/>
          </a:xfrm>
          <a:prstGeom prst="bentConnector3">
            <a:avLst>
              <a:gd name="adj1" fmla="val 64607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291450" y="3862251"/>
            <a:ext cx="1257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꺾인 연결선 40"/>
          <p:cNvCxnSpPr>
            <a:stCxn id="40" idx="2"/>
            <a:endCxn id="55" idx="0"/>
          </p:cNvCxnSpPr>
          <p:nvPr/>
        </p:nvCxnSpPr>
        <p:spPr>
          <a:xfrm rot="5400000">
            <a:off x="4744371" y="2923550"/>
            <a:ext cx="975506" cy="337612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3699240" y="5246264"/>
            <a:ext cx="2117508" cy="914948"/>
          </a:xfrm>
          <a:prstGeom prst="rect">
            <a:avLst/>
          </a:prstGeom>
          <a:gradFill flip="none" rotWithShape="1"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2780447" y="5734294"/>
            <a:ext cx="9716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Whole slide </a:t>
            </a:r>
          </a:p>
          <a:p>
            <a:pPr algn="r"/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endParaRPr lang="ko-KR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288829" y="5170300"/>
            <a:ext cx="1388808" cy="96290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46404" y="5270601"/>
            <a:ext cx="284526" cy="701832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030630" y="5270601"/>
            <a:ext cx="284526" cy="701832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717217" y="5270601"/>
            <a:ext cx="284526" cy="701832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984" y="5270469"/>
            <a:ext cx="284526" cy="701832"/>
          </a:xfrm>
          <a:prstGeom prst="rect">
            <a:avLst/>
          </a:prstGeom>
        </p:spPr>
      </p:pic>
      <p:cxnSp>
        <p:nvCxnSpPr>
          <p:cNvPr id="49" name="꺾인 연결선 48"/>
          <p:cNvCxnSpPr>
            <a:stCxn id="44" idx="0"/>
            <a:endCxn id="40" idx="2"/>
          </p:cNvCxnSpPr>
          <p:nvPr/>
        </p:nvCxnSpPr>
        <p:spPr>
          <a:xfrm rot="16200000" flipV="1">
            <a:off x="6928492" y="4115558"/>
            <a:ext cx="1046439" cy="106304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032491" y="5897699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713659" y="5903877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390206" y="5903877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335796" y="5903877"/>
            <a:ext cx="311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3216454" y="5099367"/>
            <a:ext cx="655209" cy="641250"/>
            <a:chOff x="1066780" y="5164014"/>
            <a:chExt cx="655209" cy="641250"/>
          </a:xfrm>
        </p:grpSpPr>
        <p:sp>
          <p:nvSpPr>
            <p:cNvPr id="55" name="타원 54"/>
            <p:cNvSpPr/>
            <p:nvPr/>
          </p:nvSpPr>
          <p:spPr>
            <a:xfrm>
              <a:off x="1066780" y="5164014"/>
              <a:ext cx="655209" cy="64125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54626" y="5306444"/>
              <a:ext cx="132733" cy="327409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93535" y="5366834"/>
              <a:ext cx="132733" cy="327409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42472" y="5406823"/>
              <a:ext cx="132733" cy="327409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0921" y="5459979"/>
              <a:ext cx="132733" cy="327409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59174" y="5234947"/>
              <a:ext cx="278937" cy="274568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>
              <a:off x="1259901" y="5223310"/>
              <a:ext cx="162752" cy="103183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 rot="10800000">
              <a:off x="1459506" y="5538182"/>
              <a:ext cx="162752" cy="103183"/>
            </a:xfrm>
            <a:prstGeom prst="rect">
              <a:avLst/>
            </a:prstGeom>
          </p:spPr>
        </p:pic>
      </p:grpSp>
      <p:sp>
        <p:nvSpPr>
          <p:cNvPr id="63" name="직사각형 62"/>
          <p:cNvSpPr/>
          <p:nvPr/>
        </p:nvSpPr>
        <p:spPr>
          <a:xfrm>
            <a:off x="4304378" y="3215985"/>
            <a:ext cx="2189985" cy="1094720"/>
          </a:xfrm>
          <a:prstGeom prst="rect">
            <a:avLst/>
          </a:prstGeom>
          <a:gradFill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865" y="3965151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973" y="3460104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6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865" y="3714533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7" name="직사각형 66"/>
          <p:cNvSpPr/>
          <p:nvPr/>
        </p:nvSpPr>
        <p:spPr>
          <a:xfrm>
            <a:off x="4694844" y="3535080"/>
            <a:ext cx="9169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Uncategorized</a:t>
            </a:r>
            <a:endParaRPr lang="ko-KR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691188" y="3773525"/>
            <a:ext cx="7152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Dysplasia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681918" y="4039654"/>
            <a:ext cx="7224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Malignant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0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502" y="3197472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1" name="꺾인 연결선 70"/>
          <p:cNvCxnSpPr>
            <a:stCxn id="76" idx="6"/>
            <a:endCxn id="70" idx="1"/>
          </p:cNvCxnSpPr>
          <p:nvPr/>
        </p:nvCxnSpPr>
        <p:spPr>
          <a:xfrm flipV="1">
            <a:off x="4384678" y="3363700"/>
            <a:ext cx="311824" cy="189199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/>
          <p:nvPr/>
        </p:nvCxnSpPr>
        <p:spPr>
          <a:xfrm>
            <a:off x="4385657" y="3388619"/>
            <a:ext cx="328283" cy="150101"/>
          </a:xfrm>
          <a:prstGeom prst="bentConnector3">
            <a:avLst>
              <a:gd name="adj1" fmla="val 46132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>
            <a:stCxn id="76" idx="6"/>
            <a:endCxn id="66" idx="1"/>
          </p:cNvCxnSpPr>
          <p:nvPr/>
        </p:nvCxnSpPr>
        <p:spPr>
          <a:xfrm>
            <a:off x="4384678" y="3552899"/>
            <a:ext cx="309187" cy="327862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76" idx="6"/>
            <a:endCxn id="64" idx="1"/>
          </p:cNvCxnSpPr>
          <p:nvPr/>
        </p:nvCxnSpPr>
        <p:spPr>
          <a:xfrm>
            <a:off x="4384678" y="3552899"/>
            <a:ext cx="309187" cy="578480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4703785" y="3282614"/>
            <a:ext cx="7005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3729469" y="3232274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그룹 76"/>
          <p:cNvGrpSpPr/>
          <p:nvPr/>
        </p:nvGrpSpPr>
        <p:grpSpPr>
          <a:xfrm>
            <a:off x="3949441" y="3399995"/>
            <a:ext cx="344764" cy="347681"/>
            <a:chOff x="572642" y="3447654"/>
            <a:chExt cx="1905000" cy="1904997"/>
          </a:xfrm>
          <a:effectLst/>
        </p:grpSpPr>
        <p:pic>
          <p:nvPicPr>
            <p:cNvPr id="78" name="Picture 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9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0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1" name="Picture 8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82" name="그림 8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2837" y="3318500"/>
            <a:ext cx="337514" cy="332228"/>
          </a:xfrm>
          <a:prstGeom prst="ellipse">
            <a:avLst/>
          </a:prstGeom>
          <a:ln>
            <a:solidFill>
              <a:srgbClr val="00B050"/>
            </a:solidFill>
          </a:ln>
        </p:spPr>
      </p:pic>
      <p:sp>
        <p:nvSpPr>
          <p:cNvPr id="83" name="타원 82"/>
          <p:cNvSpPr/>
          <p:nvPr/>
        </p:nvSpPr>
        <p:spPr>
          <a:xfrm>
            <a:off x="5712862" y="1445562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33684" y="1532126"/>
            <a:ext cx="436355" cy="467249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5346875" y="2065582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Patch-maker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3027ACF-BBFE-4B73-9120-70BC6340405A}"/>
              </a:ext>
            </a:extLst>
          </p:cNvPr>
          <p:cNvGrpSpPr/>
          <p:nvPr/>
        </p:nvGrpSpPr>
        <p:grpSpPr>
          <a:xfrm>
            <a:off x="3786121" y="5264721"/>
            <a:ext cx="1070791" cy="878559"/>
            <a:chOff x="5943796" y="2779089"/>
            <a:chExt cx="2735123" cy="2359603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1D8F467-5985-48FB-B13A-7AB74E0A8034}"/>
                </a:ext>
              </a:extLst>
            </p:cNvPr>
            <p:cNvGrpSpPr/>
            <p:nvPr/>
          </p:nvGrpSpPr>
          <p:grpSpPr>
            <a:xfrm>
              <a:off x="5943796" y="2779089"/>
              <a:ext cx="2735123" cy="2359603"/>
              <a:chOff x="4841029" y="4267225"/>
              <a:chExt cx="1985396" cy="1372191"/>
            </a:xfrm>
          </p:grpSpPr>
          <p:pic>
            <p:nvPicPr>
              <p:cNvPr id="89" name="그림 88">
                <a:extLst>
                  <a:ext uri="{FF2B5EF4-FFF2-40B4-BE49-F238E27FC236}">
                    <a16:creationId xmlns:a16="http://schemas.microsoft.com/office/drawing/2014/main" id="{27B6194F-1B9E-48A5-B7C9-9BE34F7198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68778" y="4267225"/>
                <a:ext cx="1657647" cy="1372191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A3AE661-3B82-438B-BDC6-08A2D6BD7151}"/>
                  </a:ext>
                </a:extLst>
              </p:cNvPr>
              <p:cNvSpPr txBox="1"/>
              <p:nvPr/>
            </p:nvSpPr>
            <p:spPr>
              <a:xfrm rot="19244874">
                <a:off x="4841029" y="4309252"/>
                <a:ext cx="1100583" cy="243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00" dirty="0"/>
                  <a:t>3</a:t>
                </a:r>
              </a:p>
            </p:txBody>
          </p:sp>
        </p:grp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CD67BB01-268D-4824-8253-3BE68C8C33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809" t="1990" r="2760"/>
            <a:stretch/>
          </p:blipFill>
          <p:spPr>
            <a:xfrm>
              <a:off x="6583732" y="3433763"/>
              <a:ext cx="1435134" cy="1621119"/>
            </a:xfrm>
            <a:prstGeom prst="rect">
              <a:avLst/>
            </a:prstGeom>
          </p:spPr>
        </p:pic>
      </p:grpSp>
      <p:sp>
        <p:nvSpPr>
          <p:cNvPr id="91" name="TextBox 90"/>
          <p:cNvSpPr txBox="1"/>
          <p:nvPr/>
        </p:nvSpPr>
        <p:spPr>
          <a:xfrm>
            <a:off x="4781811" y="5377535"/>
            <a:ext cx="1217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Feature-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cube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6684120" y="1363134"/>
            <a:ext cx="837762" cy="805232"/>
            <a:chOff x="5813733" y="2418100"/>
            <a:chExt cx="1028944" cy="998571"/>
          </a:xfrm>
        </p:grpSpPr>
        <p:sp>
          <p:nvSpPr>
            <p:cNvPr id="93" name="타원 92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4" name="그룹 93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95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6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7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8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cxnSp>
        <p:nvCxnSpPr>
          <p:cNvPr id="99" name="꺾인 연결선 98"/>
          <p:cNvCxnSpPr>
            <a:stCxn id="83" idx="6"/>
            <a:endCxn id="93" idx="2"/>
          </p:cNvCxnSpPr>
          <p:nvPr/>
        </p:nvCxnSpPr>
        <p:spPr>
          <a:xfrm flipV="1">
            <a:off x="6368071" y="1765750"/>
            <a:ext cx="316049" cy="43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6374338" y="2148321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256* </a:t>
            </a:r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patches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1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476" y="1914336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" name="Picture 35" descr="File:Icons8 flat folder.svg - Wikimedia Commons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551" y="1279334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3" name="직사각형 102"/>
          <p:cNvSpPr/>
          <p:nvPr/>
        </p:nvSpPr>
        <p:spPr>
          <a:xfrm>
            <a:off x="7809511" y="1986590"/>
            <a:ext cx="7224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Times New Roman" panose="02020603050405020304" pitchFamily="18" charset="0"/>
                <a:cs typeface="Times New Roman" panose="02020603050405020304" pitchFamily="18" charset="0"/>
              </a:rPr>
              <a:t>Abnrmal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7831664" y="1376669"/>
            <a:ext cx="7005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5" name="꺾인 연결선 104"/>
          <p:cNvCxnSpPr>
            <a:stCxn id="93" idx="6"/>
            <a:endCxn id="102" idx="1"/>
          </p:cNvCxnSpPr>
          <p:nvPr/>
        </p:nvCxnSpPr>
        <p:spPr>
          <a:xfrm flipV="1">
            <a:off x="7521882" y="1445562"/>
            <a:ext cx="230669" cy="32018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꺾인 연결선 105"/>
          <p:cNvCxnSpPr>
            <a:stCxn id="93" idx="6"/>
            <a:endCxn id="101" idx="1"/>
          </p:cNvCxnSpPr>
          <p:nvPr/>
        </p:nvCxnSpPr>
        <p:spPr>
          <a:xfrm>
            <a:off x="7521882" y="1765750"/>
            <a:ext cx="225594" cy="31481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106"/>
          <p:cNvCxnSpPr>
            <a:stCxn id="104" idx="3"/>
            <a:endCxn id="32" idx="0"/>
          </p:cNvCxnSpPr>
          <p:nvPr/>
        </p:nvCxnSpPr>
        <p:spPr>
          <a:xfrm flipH="1">
            <a:off x="8172893" y="1499780"/>
            <a:ext cx="359325" cy="1659849"/>
          </a:xfrm>
          <a:prstGeom prst="bentConnector4">
            <a:avLst>
              <a:gd name="adj1" fmla="val -63619"/>
              <a:gd name="adj2" fmla="val 53708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 107"/>
          <p:cNvCxnSpPr>
            <a:stCxn id="101" idx="2"/>
          </p:cNvCxnSpPr>
          <p:nvPr/>
        </p:nvCxnSpPr>
        <p:spPr>
          <a:xfrm rot="5400000">
            <a:off x="6629762" y="1620742"/>
            <a:ext cx="657893" cy="1909993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5685812" y="3245122"/>
            <a:ext cx="1217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LossDiff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5766152" y="3592484"/>
            <a:ext cx="170884" cy="242315"/>
            <a:chOff x="5450408" y="3255368"/>
            <a:chExt cx="489744" cy="6944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</p:grpSpPr>
        <p:sp>
          <p:nvSpPr>
            <p:cNvPr id="111" name="원통 110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원통 111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원통 112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6124049" y="3992591"/>
            <a:ext cx="170884" cy="242315"/>
            <a:chOff x="5450408" y="3255368"/>
            <a:chExt cx="489744" cy="6944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</p:grpSpPr>
        <p:sp>
          <p:nvSpPr>
            <p:cNvPr id="115" name="원통 114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원통 115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원통 116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8" name="오른쪽으로 구부러진 화살표 117"/>
          <p:cNvSpPr/>
          <p:nvPr/>
        </p:nvSpPr>
        <p:spPr>
          <a:xfrm rot="19063509">
            <a:off x="5749769" y="3896218"/>
            <a:ext cx="267487" cy="352793"/>
          </a:xfrm>
          <a:prstGeom prst="curv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9" name="그룹 118"/>
          <p:cNvGrpSpPr/>
          <p:nvPr/>
        </p:nvGrpSpPr>
        <p:grpSpPr>
          <a:xfrm>
            <a:off x="5611830" y="4004512"/>
            <a:ext cx="259026" cy="237471"/>
            <a:chOff x="572642" y="3447654"/>
            <a:chExt cx="1905000" cy="1904997"/>
          </a:xfrm>
          <a:effectLst/>
        </p:grpSpPr>
        <p:pic>
          <p:nvPicPr>
            <p:cNvPr id="120" name="Picture 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1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2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3" name="Picture 8"/>
            <p:cNvPicPr>
              <a:picLocks noChangeAspect="1"/>
            </p:cNvPicPr>
            <p:nvPr/>
          </p:nvPicPr>
          <p:blipFill>
            <a:blip r:embed="rId1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24" name="오른쪽으로 구부러진 화살표 123"/>
          <p:cNvSpPr/>
          <p:nvPr/>
        </p:nvSpPr>
        <p:spPr>
          <a:xfrm rot="7865545">
            <a:off x="6039762" y="3579327"/>
            <a:ext cx="267487" cy="352793"/>
          </a:xfrm>
          <a:prstGeom prst="curv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5" name="그룹 124"/>
          <p:cNvGrpSpPr/>
          <p:nvPr/>
        </p:nvGrpSpPr>
        <p:grpSpPr>
          <a:xfrm>
            <a:off x="6192175" y="3579441"/>
            <a:ext cx="214478" cy="220902"/>
            <a:chOff x="4475812" y="3935257"/>
            <a:chExt cx="259519" cy="267291"/>
          </a:xfrm>
        </p:grpSpPr>
        <p:pic>
          <p:nvPicPr>
            <p:cNvPr id="126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5812" y="3935257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7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3739" y="3982792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8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6367" y="4022071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29" name="TextBox 128"/>
          <p:cNvSpPr txBox="1"/>
          <p:nvPr/>
        </p:nvSpPr>
        <p:spPr>
          <a:xfrm>
            <a:off x="8021090" y="1109897"/>
            <a:ext cx="1037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Times New Roman" panose="02020603050405020304" pitchFamily="18" charset="0"/>
                <a:cs typeface="Times New Roman" panose="02020603050405020304" pitchFamily="18" charset="0"/>
              </a:rPr>
              <a:t>mixpatch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189774" y="1044927"/>
            <a:ext cx="2330966" cy="527175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TextBox 134"/>
          <p:cNvSpPr txBox="1"/>
          <p:nvPr/>
        </p:nvSpPr>
        <p:spPr>
          <a:xfrm>
            <a:off x="110767" y="717864"/>
            <a:ext cx="2506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 Preprocessing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97" y="1217648"/>
            <a:ext cx="1013761" cy="2500610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379789" y="3634450"/>
            <a:ext cx="972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MRSX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9" name="직선 화살표 연결선 138"/>
          <p:cNvCxnSpPr>
            <a:stCxn id="151" idx="7"/>
            <a:endCxn id="23" idx="2"/>
          </p:cNvCxnSpPr>
          <p:nvPr/>
        </p:nvCxnSpPr>
        <p:spPr>
          <a:xfrm flipV="1">
            <a:off x="2238391" y="3558346"/>
            <a:ext cx="575989" cy="1658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/>
          <p:cNvCxnSpPr>
            <a:stCxn id="151" idx="7"/>
          </p:cNvCxnSpPr>
          <p:nvPr/>
        </p:nvCxnSpPr>
        <p:spPr>
          <a:xfrm flipV="1">
            <a:off x="2238391" y="2037564"/>
            <a:ext cx="4615071" cy="31797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타원 146"/>
          <p:cNvSpPr/>
          <p:nvPr/>
        </p:nvSpPr>
        <p:spPr>
          <a:xfrm>
            <a:off x="1145647" y="3792560"/>
            <a:ext cx="655209" cy="6412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6469" y="3879124"/>
            <a:ext cx="436355" cy="467249"/>
          </a:xfrm>
          <a:prstGeom prst="rect">
            <a:avLst/>
          </a:prstGeom>
        </p:spPr>
      </p:pic>
      <p:sp>
        <p:nvSpPr>
          <p:cNvPr id="149" name="TextBox 148"/>
          <p:cNvSpPr txBox="1"/>
          <p:nvPr/>
        </p:nvSpPr>
        <p:spPr>
          <a:xfrm>
            <a:off x="765819" y="4447208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Patch-maker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0" name="그룹 149"/>
          <p:cNvGrpSpPr/>
          <p:nvPr/>
        </p:nvGrpSpPr>
        <p:grpSpPr>
          <a:xfrm>
            <a:off x="1523316" y="5099367"/>
            <a:ext cx="837762" cy="805232"/>
            <a:chOff x="5813733" y="2418100"/>
            <a:chExt cx="1028944" cy="998571"/>
          </a:xfrm>
        </p:grpSpPr>
        <p:sp>
          <p:nvSpPr>
            <p:cNvPr id="151" name="타원 150"/>
            <p:cNvSpPr/>
            <p:nvPr/>
          </p:nvSpPr>
          <p:spPr>
            <a:xfrm>
              <a:off x="5813733" y="2418100"/>
              <a:ext cx="1028944" cy="9985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2" name="그룹 151"/>
            <p:cNvGrpSpPr/>
            <p:nvPr/>
          </p:nvGrpSpPr>
          <p:grpSpPr>
            <a:xfrm>
              <a:off x="6000647" y="2590922"/>
              <a:ext cx="655117" cy="655116"/>
              <a:chOff x="572642" y="3447654"/>
              <a:chExt cx="1905000" cy="1904997"/>
            </a:xfrm>
            <a:effectLst/>
          </p:grpSpPr>
          <p:pic>
            <p:nvPicPr>
              <p:cNvPr id="153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42" y="34476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4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42" y="36000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5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42" y="3752454"/>
                <a:ext cx="1447801" cy="1447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6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42" y="3904855"/>
                <a:ext cx="1447800" cy="1447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pic>
        <p:nvPicPr>
          <p:cNvPr id="157" name="그림 15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5123" y="5127694"/>
            <a:ext cx="557455" cy="52513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8" name="TextBox 157"/>
          <p:cNvSpPr txBox="1"/>
          <p:nvPr/>
        </p:nvSpPr>
        <p:spPr>
          <a:xfrm>
            <a:off x="1208050" y="5892203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패치 저장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108808" y="5691299"/>
            <a:ext cx="1387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노이즈 제거</a:t>
            </a:r>
            <a:endParaRPr lang="ko-KR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4" name="꺾인 연결선 163"/>
          <p:cNvCxnSpPr>
            <a:stCxn id="136" idx="3"/>
            <a:endCxn id="147" idx="0"/>
          </p:cNvCxnSpPr>
          <p:nvPr/>
        </p:nvCxnSpPr>
        <p:spPr>
          <a:xfrm>
            <a:off x="1395658" y="2467953"/>
            <a:ext cx="77594" cy="132460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꺾인 연결선 166"/>
          <p:cNvCxnSpPr>
            <a:stCxn id="149" idx="2"/>
            <a:endCxn id="157" idx="0"/>
          </p:cNvCxnSpPr>
          <p:nvPr/>
        </p:nvCxnSpPr>
        <p:spPr>
          <a:xfrm rot="5400000">
            <a:off x="922193" y="4590477"/>
            <a:ext cx="418876" cy="65555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꺾인 연결선 169"/>
          <p:cNvCxnSpPr>
            <a:stCxn id="149" idx="2"/>
            <a:endCxn id="151" idx="0"/>
          </p:cNvCxnSpPr>
          <p:nvPr/>
        </p:nvCxnSpPr>
        <p:spPr>
          <a:xfrm rot="16200000" flipH="1">
            <a:off x="1505529" y="4662698"/>
            <a:ext cx="390549" cy="48278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/>
          <p:cNvSpPr txBox="1"/>
          <p:nvPr/>
        </p:nvSpPr>
        <p:spPr>
          <a:xfrm>
            <a:off x="155575" y="127265"/>
            <a:ext cx="5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System architecture</a:t>
            </a:r>
            <a:endParaRPr lang="ko-KR" altLang="en-US" b="1" dirty="0"/>
          </a:p>
        </p:txBody>
      </p:sp>
      <p:sp>
        <p:nvSpPr>
          <p:cNvPr id="160" name="TextBox 159"/>
          <p:cNvSpPr txBox="1"/>
          <p:nvPr/>
        </p:nvSpPr>
        <p:spPr>
          <a:xfrm>
            <a:off x="1922380" y="3833518"/>
            <a:ext cx="1155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256 size</a:t>
            </a:r>
            <a:endParaRPr lang="ko-KR" altLang="en-US" sz="1400" b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1613077" y="6030033"/>
            <a:ext cx="1155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 256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829564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030095" y="-141316"/>
            <a:ext cx="955964" cy="1313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54727" y="3882045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 smtClean="0">
                <a:latin typeface="+mj-ea"/>
                <a:ea typeface="+mj-ea"/>
              </a:rPr>
              <a:t>스케너</a:t>
            </a:r>
            <a:r>
              <a:rPr lang="ko-KR" altLang="en-US" sz="2800" b="1" dirty="0" smtClean="0">
                <a:latin typeface="+mj-ea"/>
                <a:ea typeface="+mj-ea"/>
              </a:rPr>
              <a:t> 시스템</a:t>
            </a:r>
            <a:endParaRPr lang="ko-KR" altLang="en-US" sz="28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업데이트 </a:t>
            </a:r>
            <a:r>
              <a:rPr lang="ko-KR" altLang="en-US" sz="2000" b="1" dirty="0" smtClean="0">
                <a:latin typeface="+mj-ea"/>
                <a:ea typeface="+mj-ea"/>
              </a:rPr>
              <a:t>내용 및 진행 사항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7863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</a:rPr>
              <a:t>데이터 업데이트 </a:t>
            </a:r>
            <a:r>
              <a:rPr lang="en-US" altLang="ko-KR" b="1" dirty="0" smtClean="0">
                <a:latin typeface="+mj-ea"/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  <a:latin typeface="+mj-ea"/>
              </a:rPr>
              <a:t>지난 슬라이드</a:t>
            </a:r>
            <a:r>
              <a:rPr lang="en-US" altLang="ko-KR" b="1" dirty="0" smtClean="0">
                <a:latin typeface="+mj-ea"/>
              </a:rPr>
              <a:t>)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262065" y="655777"/>
            <a:ext cx="748042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데이터 업데이트</a:t>
            </a:r>
            <a:r>
              <a:rPr lang="en-US" altLang="ko-KR" sz="1600" b="1" dirty="0"/>
              <a:t>:  annotation </a:t>
            </a:r>
            <a:r>
              <a:rPr lang="ko-KR" altLang="en-US" sz="1600" b="1" dirty="0" smtClean="0"/>
              <a:t>추가</a:t>
            </a:r>
            <a:endParaRPr lang="en-US" altLang="ko-KR" sz="1600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추가 </a:t>
            </a:r>
            <a:r>
              <a:rPr lang="ko-KR" altLang="en-US" sz="1400" b="1" u="sng" dirty="0"/>
              <a:t>데이터 대상</a:t>
            </a:r>
            <a:endParaRPr lang="en-US" altLang="ko-KR" sz="1400" b="1" u="sng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/>
              <a:t>false positive (</a:t>
            </a:r>
            <a:r>
              <a:rPr lang="ko-KR" altLang="en-US" sz="1400" b="1" dirty="0"/>
              <a:t>실제 </a:t>
            </a:r>
            <a:r>
              <a:rPr lang="en-US" altLang="ko-KR" sz="1400" b="1" dirty="0"/>
              <a:t>N) </a:t>
            </a:r>
            <a:r>
              <a:rPr lang="en-US" altLang="ko-KR" sz="1400" dirty="0"/>
              <a:t>- (no marking) : </a:t>
            </a:r>
            <a:r>
              <a:rPr lang="en-US" altLang="ko-KR" sz="1100" b="1" dirty="0" smtClean="0"/>
              <a:t>*647</a:t>
            </a:r>
            <a:r>
              <a:rPr lang="ko-KR" altLang="en-US" sz="1100" b="1" dirty="0" smtClean="0"/>
              <a:t>건 </a:t>
            </a:r>
            <a:r>
              <a:rPr lang="en-US" altLang="ko-KR" sz="1100" b="1" dirty="0" smtClean="0"/>
              <a:t> </a:t>
            </a:r>
            <a:r>
              <a:rPr lang="ko-KR" altLang="en-US" sz="1100" b="1" dirty="0"/>
              <a:t>현재 주요 이슈 파트</a:t>
            </a:r>
            <a:endParaRPr lang="en-US" altLang="ko-KR" sz="1100" b="1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/>
              <a:t>false negative  (</a:t>
            </a:r>
            <a:r>
              <a:rPr lang="ko-KR" altLang="en-US" sz="1400" b="1" dirty="0"/>
              <a:t>실제 </a:t>
            </a:r>
            <a:r>
              <a:rPr lang="en-US" altLang="ko-KR" sz="1400" b="1" dirty="0"/>
              <a:t>D,M)</a:t>
            </a:r>
            <a:r>
              <a:rPr lang="en-US" altLang="ko-KR" sz="1400" dirty="0"/>
              <a:t>– (marking): </a:t>
            </a:r>
            <a:r>
              <a:rPr lang="en-US" altLang="ko-KR" sz="1200" b="1" dirty="0"/>
              <a:t>*163</a:t>
            </a:r>
            <a:r>
              <a:rPr lang="ko-KR" altLang="en-US" sz="1200" b="1" dirty="0"/>
              <a:t>건 </a:t>
            </a:r>
            <a:endParaRPr lang="en-US" altLang="ko-KR" sz="1200" b="1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*</a:t>
            </a:r>
            <a:r>
              <a:rPr lang="en-US" altLang="ko-KR" sz="1200" b="1" dirty="0"/>
              <a:t>11</a:t>
            </a:r>
            <a:r>
              <a:rPr lang="ko-KR" altLang="en-US" sz="1200" b="1" dirty="0"/>
              <a:t>월에 수집된 데이터를 대상으로 함</a:t>
            </a:r>
            <a:endParaRPr lang="en-US" altLang="ko-KR" sz="1200" b="1" dirty="0"/>
          </a:p>
        </p:txBody>
      </p:sp>
      <p:cxnSp>
        <p:nvCxnSpPr>
          <p:cNvPr id="106" name="직선 연결선 105"/>
          <p:cNvCxnSpPr/>
          <p:nvPr/>
        </p:nvCxnSpPr>
        <p:spPr>
          <a:xfrm>
            <a:off x="299958" y="768989"/>
            <a:ext cx="0" cy="176259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3" y="3711767"/>
            <a:ext cx="4280375" cy="2284565"/>
          </a:xfrm>
          <a:prstGeom prst="rect">
            <a:avLst/>
          </a:prstGeom>
          <a:ln>
            <a:solidFill>
              <a:srgbClr val="006600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668" y="3711767"/>
            <a:ext cx="4313396" cy="2284565"/>
          </a:xfrm>
          <a:prstGeom prst="rect">
            <a:avLst/>
          </a:prstGeom>
          <a:ln>
            <a:solidFill>
              <a:srgbClr val="006600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1914258" y="5255663"/>
            <a:ext cx="1239140" cy="384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568924" y="4700187"/>
            <a:ext cx="643585" cy="9400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307364" y="6093152"/>
            <a:ext cx="6067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u="sng" dirty="0" smtClean="0"/>
              <a:t>*</a:t>
            </a:r>
            <a:r>
              <a:rPr lang="ko-KR" altLang="en-US" sz="1400" b="1" u="sng" dirty="0" smtClean="0"/>
              <a:t>병리 번호의 중복으로 실제 수령 수와 차이가 있음</a:t>
            </a:r>
            <a:endParaRPr lang="ko-KR" altLang="en-US" sz="1400" b="1" u="sng" dirty="0"/>
          </a:p>
        </p:txBody>
      </p:sp>
    </p:spTree>
    <p:extLst>
      <p:ext uri="{BB962C8B-B14F-4D97-AF65-F5344CB8AC3E}">
        <p14:creationId xmlns:p14="http://schemas.microsoft.com/office/powerpoint/2010/main" val="868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</a:rPr>
              <a:t>데이터 업데이트 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155575" y="550810"/>
            <a:ext cx="7480425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현재 학습 상황 </a:t>
            </a:r>
            <a:r>
              <a:rPr lang="en-US" altLang="ko-KR" sz="1400" b="1" u="sng" dirty="0" smtClean="0"/>
              <a:t>(1/7 </a:t>
            </a:r>
            <a:r>
              <a:rPr lang="ko-KR" altLang="en-US" sz="1400" b="1" u="sng" dirty="0" smtClean="0"/>
              <a:t>목표</a:t>
            </a:r>
            <a:r>
              <a:rPr lang="en-US" altLang="ko-KR" sz="1400" b="1" u="sng" dirty="0" smtClean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 smtClean="0"/>
              <a:t>1</a:t>
            </a:r>
            <a:r>
              <a:rPr lang="en-US" altLang="ko-KR" sz="1200" b="1" u="sng" dirty="0"/>
              <a:t>) 225 </a:t>
            </a:r>
            <a:r>
              <a:rPr lang="ko-KR" altLang="en-US" sz="1200" b="1" u="sng" dirty="0"/>
              <a:t>서버에서 </a:t>
            </a:r>
            <a:r>
              <a:rPr lang="en-US" altLang="ko-KR" sz="1200" b="1" u="sng" dirty="0"/>
              <a:t>colon </a:t>
            </a:r>
            <a:r>
              <a:rPr lang="en-US" altLang="ko-KR" sz="1200" b="1" u="sng" dirty="0" err="1"/>
              <a:t>lossdiff</a:t>
            </a:r>
            <a:r>
              <a:rPr lang="en-US" altLang="ko-KR" sz="1200" b="1" u="sng" dirty="0"/>
              <a:t> </a:t>
            </a:r>
            <a:r>
              <a:rPr lang="ko-KR" altLang="en-US" sz="1200" b="1" u="sng" dirty="0"/>
              <a:t>학습 중 </a:t>
            </a:r>
            <a:r>
              <a:rPr lang="en-US" altLang="ko-KR" sz="1200" b="1" u="sng" dirty="0"/>
              <a:t>-&gt; 226 </a:t>
            </a:r>
            <a:r>
              <a:rPr lang="ko-KR" altLang="en-US" sz="1200" b="1" u="sng" dirty="0"/>
              <a:t>서버로 이동 시켜서</a:t>
            </a:r>
            <a:r>
              <a:rPr lang="en-US" altLang="ko-KR" sz="1200" b="1" u="sng" dirty="0"/>
              <a:t>, WSI </a:t>
            </a:r>
            <a:r>
              <a:rPr lang="en-US" altLang="ko-KR" sz="1200" b="1" u="sng" dirty="0" err="1"/>
              <a:t>featurecube</a:t>
            </a:r>
            <a:r>
              <a:rPr lang="en-US" altLang="ko-KR" sz="1200" b="1" u="sng" dirty="0"/>
              <a:t> </a:t>
            </a:r>
            <a:r>
              <a:rPr lang="ko-KR" altLang="en-US" sz="1200" b="1" u="sng" dirty="0"/>
              <a:t>학습 계획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 smtClean="0"/>
              <a:t>2</a:t>
            </a:r>
            <a:r>
              <a:rPr lang="en-US" altLang="ko-KR" sz="1200" b="1" u="sng" dirty="0"/>
              <a:t>) </a:t>
            </a:r>
            <a:r>
              <a:rPr lang="en-US" altLang="ko-KR" sz="1200" b="1" u="sng" dirty="0" smtClean="0"/>
              <a:t>225 </a:t>
            </a:r>
            <a:r>
              <a:rPr lang="ko-KR" altLang="en-US" sz="1200" b="1" u="sng" dirty="0"/>
              <a:t>서버에서 </a:t>
            </a:r>
            <a:r>
              <a:rPr lang="en-US" altLang="ko-KR" sz="1200" b="1" u="sng" dirty="0" err="1"/>
              <a:t>stoamch</a:t>
            </a:r>
            <a:r>
              <a:rPr lang="en-US" altLang="ko-KR" sz="1200" b="1" u="sng" dirty="0"/>
              <a:t> </a:t>
            </a:r>
            <a:r>
              <a:rPr lang="en-US" altLang="ko-KR" sz="1200" b="1" u="sng" dirty="0" err="1"/>
              <a:t>lossdiff</a:t>
            </a:r>
            <a:r>
              <a:rPr lang="en-US" altLang="ko-KR" sz="1200" b="1" u="sng" dirty="0"/>
              <a:t> </a:t>
            </a:r>
            <a:r>
              <a:rPr lang="ko-KR" altLang="en-US" sz="1200" b="1" u="sng" dirty="0"/>
              <a:t>학습 계획 </a:t>
            </a:r>
            <a:r>
              <a:rPr lang="en-US" altLang="ko-KR" sz="1200" b="1" u="sng" dirty="0"/>
              <a:t>-&gt; 226 </a:t>
            </a:r>
            <a:r>
              <a:rPr lang="ko-KR" altLang="en-US" sz="1200" b="1" u="sng" dirty="0"/>
              <a:t>서버로 이동 시켜 </a:t>
            </a:r>
            <a:r>
              <a:rPr lang="en-US" altLang="ko-KR" sz="1200" b="1" u="sng" dirty="0"/>
              <a:t>WSI feature cube </a:t>
            </a:r>
            <a:r>
              <a:rPr lang="ko-KR" altLang="en-US" sz="1200" b="1" u="sng" dirty="0"/>
              <a:t>학습 계획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  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* 동시 접속으로 인한 모델 충돌 등에 대한 방지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  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3 class </a:t>
            </a:r>
            <a:r>
              <a:rPr lang="ko-KR" altLang="en-US" sz="1200" dirty="0"/>
              <a:t>정상 작동 확인후 </a:t>
            </a:r>
            <a:r>
              <a:rPr lang="en-US" altLang="ko-KR" sz="1200" dirty="0"/>
              <a:t>4 class </a:t>
            </a:r>
            <a:r>
              <a:rPr lang="ko-KR" altLang="en-US" sz="1200" dirty="0"/>
              <a:t>진행할 계획임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 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'2)' </a:t>
            </a:r>
            <a:r>
              <a:rPr lang="ko-KR" altLang="en-US" sz="1200" dirty="0"/>
              <a:t>까지 </a:t>
            </a:r>
            <a:r>
              <a:rPr lang="ko-KR" altLang="en-US" sz="1200" dirty="0" err="1"/>
              <a:t>진행후</a:t>
            </a:r>
            <a:r>
              <a:rPr lang="ko-KR" altLang="en-US" sz="1200" dirty="0"/>
              <a:t> 모델의 성능에 따라서</a:t>
            </a:r>
            <a:r>
              <a:rPr lang="en-US" altLang="ko-KR" sz="1200" dirty="0"/>
              <a:t>, </a:t>
            </a:r>
            <a:r>
              <a:rPr lang="ko-KR" altLang="en-US" sz="1200" dirty="0"/>
              <a:t>계획 수정 </a:t>
            </a:r>
            <a:r>
              <a:rPr lang="ko-KR" altLang="en-US" sz="1200" dirty="0" smtClean="0"/>
              <a:t>필요함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3833893" y="3526445"/>
            <a:ext cx="924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기존 </a:t>
            </a:r>
            <a:r>
              <a:rPr lang="en-US" altLang="ko-KR" sz="1100" dirty="0" smtClean="0"/>
              <a:t>14</a:t>
            </a:r>
            <a:r>
              <a:rPr lang="ko-KR" altLang="en-US" sz="1100" dirty="0" smtClean="0"/>
              <a:t>번</a:t>
            </a:r>
            <a:endParaRPr lang="ko-KR" altLang="en-US" sz="1100" dirty="0"/>
          </a:p>
        </p:txBody>
      </p:sp>
      <p:sp>
        <p:nvSpPr>
          <p:cNvPr id="32" name="직사각형 31"/>
          <p:cNvSpPr/>
          <p:nvPr/>
        </p:nvSpPr>
        <p:spPr>
          <a:xfrm>
            <a:off x="714318" y="5448862"/>
            <a:ext cx="2189985" cy="1094720"/>
          </a:xfrm>
          <a:prstGeom prst="rect">
            <a:avLst/>
          </a:prstGeom>
          <a:gradFill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Picture 35" descr="File:Icons8 flat folder.svg - Wikimedia Common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13" y="5692981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5" descr="File:Icons8 flat folder.svg - Wikimedia Common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05" y="5947410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직사각형 34"/>
          <p:cNvSpPr/>
          <p:nvPr/>
        </p:nvSpPr>
        <p:spPr>
          <a:xfrm>
            <a:off x="1104784" y="5767957"/>
            <a:ext cx="9169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Uncategorized</a:t>
            </a:r>
            <a:endParaRPr lang="ko-KR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101128" y="6006402"/>
            <a:ext cx="7152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Dysplasia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Picture 35" descr="File:Icons8 flat folder.svg - Wikimedia Commons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42" y="5430349"/>
            <a:ext cx="332456" cy="332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8" name="꺾인 연결선 37"/>
          <p:cNvCxnSpPr>
            <a:endCxn id="37" idx="1"/>
          </p:cNvCxnSpPr>
          <p:nvPr/>
        </p:nvCxnSpPr>
        <p:spPr>
          <a:xfrm flipV="1">
            <a:off x="794618" y="5596577"/>
            <a:ext cx="311824" cy="189199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/>
          <p:nvPr/>
        </p:nvCxnSpPr>
        <p:spPr>
          <a:xfrm>
            <a:off x="795597" y="5621496"/>
            <a:ext cx="328283" cy="150101"/>
          </a:xfrm>
          <a:prstGeom prst="bentConnector3">
            <a:avLst>
              <a:gd name="adj1" fmla="val 46132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endCxn id="34" idx="1"/>
          </p:cNvCxnSpPr>
          <p:nvPr/>
        </p:nvCxnSpPr>
        <p:spPr>
          <a:xfrm>
            <a:off x="794618" y="5785776"/>
            <a:ext cx="309187" cy="327862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/>
          <p:nvPr/>
        </p:nvCxnSpPr>
        <p:spPr>
          <a:xfrm>
            <a:off x="794618" y="5785776"/>
            <a:ext cx="309187" cy="578480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1113725" y="5515491"/>
            <a:ext cx="7005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095752" y="5477999"/>
            <a:ext cx="1217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LossDiff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2176092" y="5825361"/>
            <a:ext cx="170884" cy="242315"/>
            <a:chOff x="5450408" y="3255368"/>
            <a:chExt cx="489744" cy="6944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</p:grpSpPr>
        <p:sp>
          <p:nvSpPr>
            <p:cNvPr id="45" name="원통 44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원통 45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원통 46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2533989" y="6225468"/>
            <a:ext cx="170884" cy="242315"/>
            <a:chOff x="5450408" y="3255368"/>
            <a:chExt cx="489744" cy="6944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</p:grpSpPr>
        <p:sp>
          <p:nvSpPr>
            <p:cNvPr id="49" name="원통 48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원통 49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원통 50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2021770" y="6237389"/>
            <a:ext cx="259026" cy="237471"/>
            <a:chOff x="572642" y="3447654"/>
            <a:chExt cx="1905000" cy="1904997"/>
          </a:xfrm>
          <a:effectLst/>
        </p:grpSpPr>
        <p:pic>
          <p:nvPicPr>
            <p:cNvPr id="53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" y="34476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4" name="Picture 8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2" y="36000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5" name="Picture 8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2" y="3752454"/>
              <a:ext cx="1447801" cy="1447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6" name="Picture 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" y="3904855"/>
              <a:ext cx="1447800" cy="1447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7" name="오른쪽으로 구부러진 화살표 56"/>
          <p:cNvSpPr/>
          <p:nvPr/>
        </p:nvSpPr>
        <p:spPr>
          <a:xfrm rot="7865545">
            <a:off x="2449702" y="5812204"/>
            <a:ext cx="267487" cy="352793"/>
          </a:xfrm>
          <a:prstGeom prst="curv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2602115" y="5812318"/>
            <a:ext cx="214478" cy="220902"/>
            <a:chOff x="4475812" y="3935257"/>
            <a:chExt cx="259519" cy="267291"/>
          </a:xfrm>
        </p:grpSpPr>
        <p:pic>
          <p:nvPicPr>
            <p:cNvPr id="5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5812" y="3935257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0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3739" y="3982792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1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6367" y="4022071"/>
              <a:ext cx="178964" cy="180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62" name="직사각형 61"/>
          <p:cNvSpPr/>
          <p:nvPr/>
        </p:nvSpPr>
        <p:spPr>
          <a:xfrm>
            <a:off x="5484159" y="5317591"/>
            <a:ext cx="2117508" cy="914948"/>
          </a:xfrm>
          <a:prstGeom prst="rect">
            <a:avLst/>
          </a:prstGeom>
          <a:gradFill flip="none" rotWithShape="1">
            <a:gsLst>
              <a:gs pos="58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4565366" y="5805621"/>
            <a:ext cx="9716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Whole slide </a:t>
            </a:r>
          </a:p>
          <a:p>
            <a:pPr algn="r"/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endParaRPr lang="ko-KR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5001373" y="5170694"/>
            <a:ext cx="655209" cy="641250"/>
            <a:chOff x="1066780" y="5164014"/>
            <a:chExt cx="655209" cy="641250"/>
          </a:xfrm>
        </p:grpSpPr>
        <p:sp>
          <p:nvSpPr>
            <p:cNvPr id="65" name="타원 64"/>
            <p:cNvSpPr/>
            <p:nvPr/>
          </p:nvSpPr>
          <p:spPr>
            <a:xfrm>
              <a:off x="1066780" y="5164014"/>
              <a:ext cx="655209" cy="64125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54626" y="5306444"/>
              <a:ext cx="132733" cy="327409"/>
            </a:xfrm>
            <a:prstGeom prst="rect">
              <a:avLst/>
            </a:prstGeom>
          </p:spPr>
        </p:pic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93535" y="5366834"/>
              <a:ext cx="132733" cy="327409"/>
            </a:xfrm>
            <a:prstGeom prst="rect">
              <a:avLst/>
            </a:prstGeom>
          </p:spPr>
        </p:pic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42472" y="5406823"/>
              <a:ext cx="132733" cy="327409"/>
            </a:xfrm>
            <a:prstGeom prst="rect">
              <a:avLst/>
            </a:prstGeom>
          </p:spPr>
        </p:pic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0921" y="5459979"/>
              <a:ext cx="132733" cy="327409"/>
            </a:xfrm>
            <a:prstGeom prst="rect">
              <a:avLst/>
            </a:prstGeom>
          </p:spPr>
        </p:pic>
        <p:pic>
          <p:nvPicPr>
            <p:cNvPr id="70" name="그림 6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59174" y="5234947"/>
              <a:ext cx="278937" cy="274568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</p:pic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>
              <a:off x="1259901" y="5223310"/>
              <a:ext cx="162752" cy="103183"/>
            </a:xfrm>
            <a:prstGeom prst="rect">
              <a:avLst/>
            </a:prstGeom>
          </p:spPr>
        </p:pic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 rot="10800000">
              <a:off x="1459506" y="5538182"/>
              <a:ext cx="162752" cy="103183"/>
            </a:xfrm>
            <a:prstGeom prst="rect">
              <a:avLst/>
            </a:prstGeom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B3027ACF-BBFE-4B73-9120-70BC6340405A}"/>
              </a:ext>
            </a:extLst>
          </p:cNvPr>
          <p:cNvGrpSpPr/>
          <p:nvPr/>
        </p:nvGrpSpPr>
        <p:grpSpPr>
          <a:xfrm>
            <a:off x="5571040" y="5336048"/>
            <a:ext cx="1070791" cy="878559"/>
            <a:chOff x="5943796" y="2779089"/>
            <a:chExt cx="2735123" cy="2359603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1D8F467-5985-48FB-B13A-7AB74E0A8034}"/>
                </a:ext>
              </a:extLst>
            </p:cNvPr>
            <p:cNvGrpSpPr/>
            <p:nvPr/>
          </p:nvGrpSpPr>
          <p:grpSpPr>
            <a:xfrm>
              <a:off x="5943796" y="2779089"/>
              <a:ext cx="2735123" cy="2359603"/>
              <a:chOff x="4841029" y="4267225"/>
              <a:chExt cx="1985396" cy="1372191"/>
            </a:xfrm>
          </p:grpSpPr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27B6194F-1B9E-48A5-B7C9-9BE34F7198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68778" y="4267225"/>
                <a:ext cx="1657647" cy="1372191"/>
              </a:xfrm>
              <a:prstGeom prst="rect">
                <a:avLst/>
              </a:prstGeom>
            </p:spPr>
          </p:pic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A3AE661-3B82-438B-BDC6-08A2D6BD7151}"/>
                  </a:ext>
                </a:extLst>
              </p:cNvPr>
              <p:cNvSpPr txBox="1"/>
              <p:nvPr/>
            </p:nvSpPr>
            <p:spPr>
              <a:xfrm rot="19244874">
                <a:off x="4841029" y="4309252"/>
                <a:ext cx="1100583" cy="243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00" dirty="0"/>
                  <a:t>3</a:t>
                </a:r>
              </a:p>
            </p:txBody>
          </p:sp>
        </p:grpSp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CD67BB01-268D-4824-8253-3BE68C8C33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809" t="1990" r="2760"/>
            <a:stretch/>
          </p:blipFill>
          <p:spPr>
            <a:xfrm>
              <a:off x="6583732" y="3433763"/>
              <a:ext cx="1435134" cy="1621119"/>
            </a:xfrm>
            <a:prstGeom prst="rect">
              <a:avLst/>
            </a:prstGeom>
          </p:spPr>
        </p:pic>
      </p:grpSp>
      <p:sp>
        <p:nvSpPr>
          <p:cNvPr id="78" name="TextBox 77"/>
          <p:cNvSpPr txBox="1"/>
          <p:nvPr/>
        </p:nvSpPr>
        <p:spPr>
          <a:xfrm>
            <a:off x="6566730" y="5448862"/>
            <a:ext cx="1217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Feature-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cube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2441" y="3915262"/>
            <a:ext cx="939584" cy="76980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732782" y="3500717"/>
            <a:ext cx="1658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Linux 226</a:t>
            </a:r>
            <a:r>
              <a:rPr lang="ko-KR" altLang="en-US" dirty="0" smtClean="0"/>
              <a:t>번</a:t>
            </a:r>
            <a:endParaRPr lang="ko-KR" altLang="en-US" dirty="0"/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89831" y="3910624"/>
            <a:ext cx="939584" cy="769804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1245952" y="3536431"/>
            <a:ext cx="1658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Linux 225</a:t>
            </a:r>
            <a:r>
              <a:rPr lang="ko-KR" altLang="en-US" dirty="0" smtClean="0"/>
              <a:t>번</a:t>
            </a:r>
            <a:endParaRPr lang="ko-KR" altLang="en-US" dirty="0"/>
          </a:p>
        </p:txBody>
      </p:sp>
      <p:cxnSp>
        <p:nvCxnSpPr>
          <p:cNvPr id="84" name="꺾인 연결선 83"/>
          <p:cNvCxnSpPr>
            <a:stCxn id="22" idx="2"/>
            <a:endCxn id="80" idx="3"/>
          </p:cNvCxnSpPr>
          <p:nvPr/>
        </p:nvCxnSpPr>
        <p:spPr>
          <a:xfrm rot="5400000">
            <a:off x="3047957" y="3052123"/>
            <a:ext cx="512109" cy="19839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3676516" y="2331774"/>
            <a:ext cx="13103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패치 생성</a:t>
            </a:r>
            <a:r>
              <a:rPr lang="en-US" altLang="ko-KR" sz="1200" dirty="0" smtClean="0"/>
              <a:t>//DB</a:t>
            </a:r>
            <a:endParaRPr lang="ko-KR" altLang="en-US" sz="1200" dirty="0"/>
          </a:p>
        </p:txBody>
      </p:sp>
      <p:cxnSp>
        <p:nvCxnSpPr>
          <p:cNvPr id="96" name="꺾인 연결선 95"/>
          <p:cNvCxnSpPr>
            <a:stCxn id="22" idx="2"/>
            <a:endCxn id="85" idx="1"/>
          </p:cNvCxnSpPr>
          <p:nvPr/>
        </p:nvCxnSpPr>
        <p:spPr>
          <a:xfrm rot="16200000" flipH="1">
            <a:off x="4889179" y="3194873"/>
            <a:ext cx="507471" cy="16938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2800830" y="4359255"/>
            <a:ext cx="15002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패치 이동 </a:t>
            </a:r>
            <a:r>
              <a:rPr lang="en-US" altLang="ko-KR" sz="1100" dirty="0" smtClean="0"/>
              <a:t>(</a:t>
            </a:r>
            <a:r>
              <a:rPr lang="ko-KR" altLang="en-US" sz="1100" dirty="0" smtClean="0">
                <a:solidFill>
                  <a:srgbClr val="FF0000"/>
                </a:solidFill>
              </a:rPr>
              <a:t>완료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  <p:sp>
        <p:nvSpPr>
          <p:cNvPr id="100" name="TextBox 99"/>
          <p:cNvSpPr txBox="1"/>
          <p:nvPr/>
        </p:nvSpPr>
        <p:spPr>
          <a:xfrm>
            <a:off x="4481666" y="4367556"/>
            <a:ext cx="15002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슬라이드 이동</a:t>
            </a:r>
            <a:endParaRPr lang="ko-KR" altLang="en-US" sz="1100" dirty="0"/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05043" y="2662895"/>
            <a:ext cx="939584" cy="769804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4677740" y="2957950"/>
            <a:ext cx="404747" cy="573934"/>
            <a:chOff x="5450408" y="3255368"/>
            <a:chExt cx="489744" cy="694460"/>
          </a:xfrm>
        </p:grpSpPr>
        <p:sp>
          <p:nvSpPr>
            <p:cNvPr id="28" name="원통 27"/>
            <p:cNvSpPr/>
            <p:nvPr/>
          </p:nvSpPr>
          <p:spPr>
            <a:xfrm>
              <a:off x="5450409" y="3672829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원통 28"/>
            <p:cNvSpPr/>
            <p:nvPr/>
          </p:nvSpPr>
          <p:spPr>
            <a:xfrm>
              <a:off x="5450409" y="3465305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원통 29"/>
            <p:cNvSpPr/>
            <p:nvPr/>
          </p:nvSpPr>
          <p:spPr>
            <a:xfrm>
              <a:off x="5450408" y="3255368"/>
              <a:ext cx="489743" cy="276999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0">
                  <a:schemeClr val="accent3">
                    <a:lumMod val="45000"/>
                    <a:lumOff val="55000"/>
                  </a:schemeClr>
                </a:gs>
                <a:gs pos="68000">
                  <a:schemeClr val="bg1"/>
                </a:gs>
              </a:gsLst>
              <a:lin ang="189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8" name="아래쪽 화살표 97"/>
          <p:cNvSpPr/>
          <p:nvPr/>
        </p:nvSpPr>
        <p:spPr>
          <a:xfrm>
            <a:off x="1682843" y="4751695"/>
            <a:ext cx="359649" cy="5866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/>
          <p:nvPr/>
        </p:nvSpPr>
        <p:spPr>
          <a:xfrm>
            <a:off x="3077922" y="6454869"/>
            <a:ext cx="15002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 smtClean="0"/>
              <a:t>LossDiff</a:t>
            </a:r>
            <a:r>
              <a:rPr lang="en-US" altLang="ko-KR" sz="1100" dirty="0" smtClean="0"/>
              <a:t>(.</a:t>
            </a:r>
            <a:r>
              <a:rPr lang="en-US" altLang="ko-KR" sz="1100" dirty="0" err="1" smtClean="0"/>
              <a:t>plk</a:t>
            </a:r>
            <a:r>
              <a:rPr lang="en-US" altLang="ko-KR" sz="1100" dirty="0" smtClean="0"/>
              <a:t>) </a:t>
            </a:r>
            <a:r>
              <a:rPr lang="ko-KR" altLang="en-US" sz="1100" dirty="0" smtClean="0"/>
              <a:t>이동</a:t>
            </a:r>
            <a:endParaRPr lang="ko-KR" altLang="en-US" sz="1100" dirty="0"/>
          </a:p>
        </p:txBody>
      </p:sp>
      <p:cxnSp>
        <p:nvCxnSpPr>
          <p:cNvPr id="104" name="꺾인 연결선 103"/>
          <p:cNvCxnSpPr>
            <a:stCxn id="32" idx="2"/>
            <a:endCxn id="62" idx="2"/>
          </p:cNvCxnSpPr>
          <p:nvPr/>
        </p:nvCxnSpPr>
        <p:spPr>
          <a:xfrm rot="5400000" flipH="1" flipV="1">
            <a:off x="4020590" y="4021260"/>
            <a:ext cx="311043" cy="4733602"/>
          </a:xfrm>
          <a:prstGeom prst="bentConnector3">
            <a:avLst>
              <a:gd name="adj1" fmla="val -734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2037527" y="4968709"/>
            <a:ext cx="15002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패치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학습 </a:t>
            </a:r>
            <a:endParaRPr lang="ko-KR" altLang="en-US" sz="1100" dirty="0"/>
          </a:p>
        </p:txBody>
      </p:sp>
      <p:sp>
        <p:nvSpPr>
          <p:cNvPr id="109" name="아래쪽 화살표 108"/>
          <p:cNvSpPr/>
          <p:nvPr/>
        </p:nvSpPr>
        <p:spPr>
          <a:xfrm>
            <a:off x="6240662" y="4777171"/>
            <a:ext cx="275508" cy="4868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extBox 109"/>
          <p:cNvSpPr txBox="1"/>
          <p:nvPr/>
        </p:nvSpPr>
        <p:spPr>
          <a:xfrm>
            <a:off x="6486441" y="4845291"/>
            <a:ext cx="15002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슬라이드 학습</a:t>
            </a:r>
            <a:endParaRPr lang="ko-KR" altLang="en-US" sz="1100" dirty="0"/>
          </a:p>
        </p:txBody>
      </p:sp>
      <p:cxnSp>
        <p:nvCxnSpPr>
          <p:cNvPr id="111" name="꺾인 연결선 110"/>
          <p:cNvCxnSpPr>
            <a:stCxn id="78" idx="3"/>
            <a:endCxn id="29" idx="4"/>
          </p:cNvCxnSpPr>
          <p:nvPr/>
        </p:nvCxnSpPr>
        <p:spPr>
          <a:xfrm flipH="1" flipV="1">
            <a:off x="5082487" y="3245915"/>
            <a:ext cx="2702037" cy="2464557"/>
          </a:xfrm>
          <a:prstGeom prst="bentConnector3">
            <a:avLst>
              <a:gd name="adj1" fmla="val -84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7986156" y="3794238"/>
            <a:ext cx="15002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분류 결과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ko-KR" altLang="en-US" sz="1100" dirty="0" smtClean="0"/>
              <a:t>저장</a:t>
            </a:r>
            <a:endParaRPr lang="ko-KR" altLang="en-US" sz="1100" dirty="0"/>
          </a:p>
        </p:txBody>
      </p:sp>
      <p:sp>
        <p:nvSpPr>
          <p:cNvPr id="116" name="TextBox 115"/>
          <p:cNvSpPr txBox="1"/>
          <p:nvPr/>
        </p:nvSpPr>
        <p:spPr>
          <a:xfrm>
            <a:off x="6218022" y="2861837"/>
            <a:ext cx="27672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 smtClean="0"/>
              <a:t>*DB access </a:t>
            </a:r>
            <a:r>
              <a:rPr lang="ko-KR" altLang="en-US" sz="1200" b="1" u="sng" dirty="0" smtClean="0"/>
              <a:t>가능 확인</a:t>
            </a:r>
            <a:endParaRPr lang="ko-KR" altLang="en-US" sz="1200" b="1" u="sng" dirty="0"/>
          </a:p>
        </p:txBody>
      </p:sp>
    </p:spTree>
    <p:extLst>
      <p:ext uri="{BB962C8B-B14F-4D97-AF65-F5344CB8AC3E}">
        <p14:creationId xmlns:p14="http://schemas.microsoft.com/office/powerpoint/2010/main" val="120901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</a:rPr>
              <a:t>데이터 업데이트 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155575" y="550810"/>
            <a:ext cx="7480425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추가 데이터</a:t>
            </a:r>
            <a:endParaRPr lang="en-US" altLang="ko-KR" sz="1400" b="1" u="sng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Annotation </a:t>
            </a:r>
            <a:r>
              <a:rPr lang="ko-KR" altLang="en-US" sz="1200" dirty="0" smtClean="0"/>
              <a:t>데이터 정리</a:t>
            </a:r>
            <a:r>
              <a:rPr lang="en-US" altLang="ko-KR" sz="1200" dirty="0" smtClean="0"/>
              <a:t>: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/>
              <a:t>날짜별</a:t>
            </a:r>
            <a:r>
              <a:rPr lang="ko-KR" altLang="en-US" sz="1200" dirty="0" smtClean="0"/>
              <a:t> 데이터 </a:t>
            </a:r>
            <a:r>
              <a:rPr lang="en-US" altLang="ko-KR" sz="1200" dirty="0" smtClean="0"/>
              <a:t>-&gt; </a:t>
            </a:r>
            <a:r>
              <a:rPr lang="ko-KR" altLang="en-US" sz="1200" dirty="0" smtClean="0"/>
              <a:t>학습 가능 형태로 정리</a:t>
            </a:r>
            <a:endParaRPr lang="en-US" altLang="ko-KR" sz="12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Annotation </a:t>
            </a:r>
            <a:r>
              <a:rPr lang="ko-KR" altLang="en-US" sz="1200" dirty="0" smtClean="0"/>
              <a:t>없는 데이터 확인</a:t>
            </a:r>
            <a:endParaRPr lang="en-US" altLang="ko-KR" sz="12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Rectum/</a:t>
            </a:r>
            <a:r>
              <a:rPr lang="en-US" altLang="ko-KR" sz="1200" dirty="0" err="1" smtClean="0"/>
              <a:t>iieocecal</a:t>
            </a:r>
            <a:r>
              <a:rPr lang="en-US" altLang="ko-KR" sz="1200" dirty="0" smtClean="0"/>
              <a:t> valve/cecum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폴더의 데이터도 동일하게 </a:t>
            </a:r>
            <a:r>
              <a:rPr lang="ko-KR" altLang="en-US" sz="1200" dirty="0" err="1" smtClean="0"/>
              <a:t>대장임을</a:t>
            </a:r>
            <a:r>
              <a:rPr lang="ko-KR" altLang="en-US" sz="1200" dirty="0" smtClean="0"/>
              <a:t> 확인</a:t>
            </a:r>
            <a:endParaRPr lang="en-US" altLang="ko-KR" sz="12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저장 </a:t>
            </a:r>
            <a:r>
              <a:rPr lang="ko-KR" altLang="en-US" sz="1200" dirty="0" smtClean="0"/>
              <a:t>위치 </a:t>
            </a:r>
            <a:r>
              <a:rPr lang="en-US" altLang="ko-KR" sz="1200" dirty="0" smtClean="0"/>
              <a:t>(14</a:t>
            </a:r>
            <a:r>
              <a:rPr lang="ko-KR" altLang="en-US" sz="1200" dirty="0" smtClean="0"/>
              <a:t>번 서버</a:t>
            </a:r>
            <a:r>
              <a:rPr lang="en-US" altLang="ko-KR" sz="1200" dirty="0" smtClean="0"/>
              <a:t>): </a:t>
            </a:r>
            <a:r>
              <a:rPr lang="en-US" altLang="ko-KR" sz="1200" dirty="0"/>
              <a:t>E:\02. </a:t>
            </a:r>
            <a:r>
              <a:rPr lang="en-US" altLang="ko-KR" sz="1200" dirty="0" err="1" smtClean="0"/>
              <a:t>scanner_data</a:t>
            </a:r>
            <a:r>
              <a:rPr lang="en-US" altLang="ko-KR" sz="1200" dirty="0" smtClean="0"/>
              <a:t>\</a:t>
            </a:r>
            <a:r>
              <a:rPr lang="en-US" altLang="ko-KR" sz="1200" dirty="0" err="1" smtClean="0"/>
              <a:t>nov_false_pn_cleaning</a:t>
            </a:r>
            <a:endParaRPr lang="en-US" altLang="ko-KR" sz="1200" dirty="0" smtClean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dirty="0" smtClean="0"/>
              <a:t>WSI </a:t>
            </a:r>
            <a:r>
              <a:rPr lang="ko-KR" altLang="en-US" sz="1200" dirty="0" smtClean="0"/>
              <a:t>이미지의 주요 </a:t>
            </a:r>
            <a:r>
              <a:rPr lang="en-US" altLang="ko-KR" sz="1200" dirty="0" err="1" smtClean="0"/>
              <a:t>config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정리</a:t>
            </a:r>
            <a:endParaRPr lang="en-US" altLang="ko-KR" sz="12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2843378"/>
            <a:ext cx="3810230" cy="16759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35863" y="4529372"/>
            <a:ext cx="3226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*X</a:t>
            </a:r>
            <a:r>
              <a:rPr lang="ko-KR" altLang="en-US" sz="1200" dirty="0" smtClean="0"/>
              <a:t>표시</a:t>
            </a:r>
            <a:r>
              <a:rPr lang="en-US" altLang="ko-KR" sz="1200" dirty="0" smtClean="0"/>
              <a:t>, annotation</a:t>
            </a:r>
            <a:r>
              <a:rPr lang="ko-KR" altLang="en-US" sz="1200" dirty="0" smtClean="0"/>
              <a:t>이 없는 데이터 확인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7118645" y="3344974"/>
            <a:ext cx="19740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C</a:t>
            </a:r>
            <a:r>
              <a:rPr lang="en-US" altLang="ko-KR" sz="1600" dirty="0" err="1" smtClean="0"/>
              <a:t>olon_D</a:t>
            </a:r>
            <a:r>
              <a:rPr lang="en-US" altLang="ko-KR" sz="1600" dirty="0" smtClean="0"/>
              <a:t>: 152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 smtClean="0"/>
              <a:t>Colon_N</a:t>
            </a:r>
            <a:r>
              <a:rPr lang="en-US" altLang="ko-KR" sz="1600" dirty="0" smtClean="0"/>
              <a:t>: 131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 smtClean="0"/>
              <a:t>Stomach_N</a:t>
            </a:r>
            <a:r>
              <a:rPr lang="en-US" altLang="ko-KR" sz="1600" dirty="0" smtClean="0"/>
              <a:t>: 516</a:t>
            </a:r>
            <a:endParaRPr lang="ko-KR" altLang="en-US" sz="1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t="38328" r="27712"/>
          <a:stretch/>
        </p:blipFill>
        <p:spPr>
          <a:xfrm>
            <a:off x="4597296" y="3258569"/>
            <a:ext cx="2734996" cy="1003805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4084549" y="3576964"/>
            <a:ext cx="512747" cy="367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1030101" y="4905286"/>
            <a:ext cx="66058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35863" y="4950810"/>
            <a:ext cx="1793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*</a:t>
            </a:r>
            <a:r>
              <a:rPr lang="ko-KR" altLang="en-US" sz="1400" dirty="0" smtClean="0"/>
              <a:t>주요 </a:t>
            </a:r>
            <a:r>
              <a:rPr lang="en-US" altLang="ko-KR" sz="1400" dirty="0" err="1" smtClean="0"/>
              <a:t>config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확인</a:t>
            </a:r>
            <a:endParaRPr lang="ko-KR" altLang="en-US" sz="1400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26521"/>
              </p:ext>
            </p:extLst>
          </p:nvPr>
        </p:nvGraphicFramePr>
        <p:xfrm>
          <a:off x="274320" y="5397404"/>
          <a:ext cx="6246120" cy="129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040">
                  <a:extLst>
                    <a:ext uri="{9D8B030D-6E8A-4147-A177-3AD203B41FA5}">
                      <a16:colId xmlns:a16="http://schemas.microsoft.com/office/drawing/2014/main" val="860083071"/>
                    </a:ext>
                  </a:extLst>
                </a:gridCol>
                <a:gridCol w="2082040">
                  <a:extLst>
                    <a:ext uri="{9D8B030D-6E8A-4147-A177-3AD203B41FA5}">
                      <a16:colId xmlns:a16="http://schemas.microsoft.com/office/drawing/2014/main" val="2403307861"/>
                    </a:ext>
                  </a:extLst>
                </a:gridCol>
                <a:gridCol w="2082040">
                  <a:extLst>
                    <a:ext uri="{9D8B030D-6E8A-4147-A177-3AD203B41FA5}">
                      <a16:colId xmlns:a16="http://schemas.microsoft.com/office/drawing/2014/main" val="2243485717"/>
                    </a:ext>
                  </a:extLst>
                </a:gridCol>
              </a:tblGrid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Slide </a:t>
                      </a:r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</a:rPr>
                        <a:t>demension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stomach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colon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994434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(87152, 204544) 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236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143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755533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87236, 202718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155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76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396172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90036, 212676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125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64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45967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016096" y="5664619"/>
            <a:ext cx="1666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</a:t>
            </a:r>
            <a:r>
              <a:rPr lang="ko-KR" altLang="en-US" sz="1400" dirty="0" smtClean="0"/>
              <a:t>번 스캐너</a:t>
            </a:r>
            <a:endParaRPr lang="ko-KR" alt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7016096" y="6007540"/>
            <a:ext cx="1666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ko-KR" altLang="en-US" sz="1400" dirty="0" smtClean="0"/>
              <a:t>번 스캐너</a:t>
            </a:r>
            <a:endParaRPr lang="ko-KR" alt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7044265" y="6350461"/>
            <a:ext cx="1666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</a:t>
            </a:r>
            <a:r>
              <a:rPr lang="ko-KR" altLang="en-US" sz="1400" dirty="0" smtClean="0"/>
              <a:t>번 스캐너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기존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21" name="오른쪽 화살표 20"/>
          <p:cNvSpPr/>
          <p:nvPr/>
        </p:nvSpPr>
        <p:spPr>
          <a:xfrm>
            <a:off x="6622989" y="5856019"/>
            <a:ext cx="290557" cy="6380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768267" y="5339270"/>
            <a:ext cx="1793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/>
              <a:t>*</a:t>
            </a:r>
            <a:r>
              <a:rPr lang="ko-KR" altLang="en-US" sz="1400" dirty="0" smtClean="0"/>
              <a:t>발생 원인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8975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5575" y="127265"/>
            <a:ext cx="4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</a:rPr>
              <a:t>데이터 업데이트 </a:t>
            </a:r>
            <a:endParaRPr lang="ko-KR" altLang="en-US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74320" y="523703"/>
            <a:ext cx="5935287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155575" y="550810"/>
            <a:ext cx="7480425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u="sng" dirty="0" smtClean="0"/>
              <a:t>추가 데이터 </a:t>
            </a:r>
            <a:r>
              <a:rPr lang="en-US" altLang="ko-KR" sz="1400" b="1" u="sng" dirty="0" smtClean="0"/>
              <a:t>: </a:t>
            </a:r>
            <a:r>
              <a:rPr lang="ko-KR" altLang="en-US" sz="1400" b="1" u="sng" dirty="0" smtClean="0"/>
              <a:t>데이터 특성</a:t>
            </a:r>
            <a:endParaRPr lang="en-US" altLang="ko-KR" sz="1400" b="1" u="sng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6052333" y="829187"/>
            <a:ext cx="2332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2021S 0388416010101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82" y="3413833"/>
            <a:ext cx="7227836" cy="22698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1236654"/>
            <a:ext cx="7227836" cy="19679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090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44283</TotalTime>
  <Words>1070</Words>
  <Application>Microsoft Office PowerPoint</Application>
  <PresentationFormat>화면 슬라이드 쇼(4:3)</PresentationFormat>
  <Paragraphs>225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맑은 고딕</vt:lpstr>
      <vt:lpstr>Arial</vt:lpstr>
      <vt:lpstr>Calibri</vt:lpstr>
      <vt:lpstr>Calibri Light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mujinkim</cp:lastModifiedBy>
  <cp:revision>537</cp:revision>
  <dcterms:created xsi:type="dcterms:W3CDTF">2021-03-24T07:36:17Z</dcterms:created>
  <dcterms:modified xsi:type="dcterms:W3CDTF">2021-12-24T05:54:48Z</dcterms:modified>
</cp:coreProperties>
</file>